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6" r:id="rId2"/>
    <p:sldId id="275" r:id="rId3"/>
    <p:sldId id="276" r:id="rId4"/>
    <p:sldId id="277" r:id="rId5"/>
    <p:sldId id="282" r:id="rId6"/>
    <p:sldId id="283" r:id="rId7"/>
    <p:sldId id="281" r:id="rId8"/>
    <p:sldId id="278" r:id="rId9"/>
    <p:sldId id="279" r:id="rId10"/>
    <p:sldId id="286" r:id="rId11"/>
    <p:sldId id="285" r:id="rId12"/>
    <p:sldId id="287" r:id="rId13"/>
    <p:sldId id="288" r:id="rId14"/>
    <p:sldId id="284" r:id="rId15"/>
    <p:sldId id="290" r:id="rId16"/>
    <p:sldId id="289" r:id="rId17"/>
    <p:sldId id="291" r:id="rId18"/>
    <p:sldId id="293" r:id="rId19"/>
    <p:sldId id="292" r:id="rId20"/>
    <p:sldId id="294" r:id="rId21"/>
    <p:sldId id="257" r:id="rId22"/>
    <p:sldId id="295" r:id="rId23"/>
    <p:sldId id="358" r:id="rId24"/>
    <p:sldId id="267" r:id="rId25"/>
    <p:sldId id="296" r:id="rId26"/>
    <p:sldId id="263" r:id="rId27"/>
    <p:sldId id="298" r:id="rId28"/>
    <p:sldId id="350" r:id="rId29"/>
    <p:sldId id="353" r:id="rId30"/>
    <p:sldId id="352" r:id="rId31"/>
    <p:sldId id="357" r:id="rId32"/>
    <p:sldId id="299" r:id="rId33"/>
    <p:sldId id="301" r:id="rId34"/>
    <p:sldId id="300" r:id="rId35"/>
    <p:sldId id="304" r:id="rId36"/>
    <p:sldId id="305" r:id="rId37"/>
    <p:sldId id="306" r:id="rId38"/>
    <p:sldId id="308" r:id="rId39"/>
    <p:sldId id="354" r:id="rId40"/>
    <p:sldId id="355" r:id="rId41"/>
    <p:sldId id="311" r:id="rId42"/>
    <p:sldId id="315" r:id="rId43"/>
    <p:sldId id="320" r:id="rId44"/>
    <p:sldId id="317" r:id="rId45"/>
    <p:sldId id="318" r:id="rId46"/>
    <p:sldId id="321" r:id="rId47"/>
    <p:sldId id="325" r:id="rId48"/>
    <p:sldId id="328" r:id="rId49"/>
    <p:sldId id="327" r:id="rId50"/>
    <p:sldId id="326" r:id="rId51"/>
    <p:sldId id="313" r:id="rId52"/>
    <p:sldId id="329" r:id="rId53"/>
    <p:sldId id="330" r:id="rId54"/>
    <p:sldId id="314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9" r:id="rId63"/>
    <p:sldId id="340" r:id="rId64"/>
    <p:sldId id="345" r:id="rId65"/>
    <p:sldId id="342" r:id="rId66"/>
    <p:sldId id="322" r:id="rId67"/>
    <p:sldId id="323" r:id="rId68"/>
    <p:sldId id="343" r:id="rId69"/>
    <p:sldId id="346" r:id="rId70"/>
    <p:sldId id="344" r:id="rId71"/>
    <p:sldId id="347" r:id="rId72"/>
    <p:sldId id="348" r:id="rId73"/>
    <p:sldId id="356" r:id="rId74"/>
    <p:sldId id="349" r:id="rId75"/>
    <p:sldId id="324" r:id="rId76"/>
    <p:sldId id="303" r:id="rId77"/>
    <p:sldId id="297" r:id="rId78"/>
    <p:sldId id="316" r:id="rId79"/>
    <p:sldId id="268" r:id="rId80"/>
    <p:sldId id="270" r:id="rId81"/>
    <p:sldId id="269" r:id="rId82"/>
    <p:sldId id="307" r:id="rId83"/>
    <p:sldId id="302" r:id="rId84"/>
    <p:sldId id="341" r:id="rId85"/>
    <p:sldId id="338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8380" autoAdjust="0"/>
  </p:normalViewPr>
  <p:slideViewPr>
    <p:cSldViewPr snapToGrid="0">
      <p:cViewPr varScale="1">
        <p:scale>
          <a:sx n="67" d="100"/>
          <a:sy n="67" d="100"/>
        </p:scale>
        <p:origin x="10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5F0AE-A14F-4926-B37B-66276D178015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DA93F-EBEC-42A8-87D8-2DB9FE7F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89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Tristana</a:t>
            </a:r>
            <a:r>
              <a:rPr lang="en-US" dirty="0"/>
              <a:t> has 0.656 attack speed at level 1 (gets an attack off every 1.52s)</a:t>
            </a:r>
          </a:p>
          <a:p>
            <a:r>
              <a:rPr lang="en-US" dirty="0"/>
              <a:t>Her Q gives her 50% attack speed.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44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first plot here,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27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plot compares the feature coefficients from Logistic Regression models fit with and without an intercept.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dot is on the red line, then the coefficient didn't change from one model to the other.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dot is below the red line, then the coefficient decreased from the model with the intercept to the model without.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dot is above the red line, then the coefficient increased from the model with the intercept to the model without.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seems like most coefficients went up a 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4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41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two big pillars to balance are champions and items</a:t>
            </a:r>
          </a:p>
          <a:p>
            <a:r>
              <a:rPr lang="en-US" dirty="0"/>
              <a:t>But I’ve been to so many websites that talk about win rates </a:t>
            </a:r>
            <a:r>
              <a:rPr lang="en-US" dirty="0" err="1"/>
              <a:t>etc</a:t>
            </a:r>
            <a:r>
              <a:rPr lang="en-US" dirty="0"/>
              <a:t> for champions</a:t>
            </a:r>
          </a:p>
          <a:p>
            <a:r>
              <a:rPr lang="en-US" dirty="0"/>
              <a:t>I felt like I’ve seen that analysis before, so I don’t want to redo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20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64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07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Unmasked win rate for Empty Item Slot is 0.25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79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77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00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from patch 8.22</a:t>
            </a:r>
          </a:p>
          <a:p>
            <a:r>
              <a:rPr lang="en-US" dirty="0"/>
              <a:t>Remnant was buffed in patch 8.23</a:t>
            </a:r>
          </a:p>
          <a:p>
            <a:r>
              <a:rPr lang="en-US" dirty="0"/>
              <a:t>Zeke’s Convergence was nerfed in 8.24b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3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792C-68C1-4516-B597-7689538C8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C9E98-4A0F-47CC-A90E-5A1FB4948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F0556-C082-430B-B3FB-8603716F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F25B1-23DD-45B3-A083-BC3A3A35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3FF51-3667-4318-901F-C6C49713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39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2889F-73A9-497C-A2B2-0A1F69C2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C76CAC-5B35-4EE5-A4CF-4A38D9105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7A3AD-9AAC-41CD-8DF7-689A95756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783B8-C635-4CF0-BC14-B8EB4D24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B6B3A-D64D-427C-8B87-5A290FC7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08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6BDE34-67DB-49CF-94DA-29AD86832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9AB67-8640-4153-B274-B52796108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5C3CE-19CB-4928-A5F0-CB46D35D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9D1AE-12F8-4B1F-AB8C-A69680BEB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16581-220F-46DC-8C99-4BDB8B292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5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6301-5E56-4A64-AB06-D8E2D5FDC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2630-601E-472B-B5BE-A3B5ECA7C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7119A-2156-4660-8FA3-58D6183B8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881B2-0204-41AE-A8F7-BCDE07C6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497F8-7785-412E-AFB1-1E066153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06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C025E-1C6C-42A5-AFB2-EDF535E1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F0CFB-06AE-443F-AA77-6CF882C3B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BB6EF-8986-46D2-9583-CEA9AC9EA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CC959-C543-4889-9E6E-686E8EB6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1111D-89C2-4F6B-BC36-497AA8BC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1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5C73-DF87-4CCA-AABB-BA658B40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DF9E9-1734-4330-8E80-6687D932F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C4BF0-756C-43D8-823A-A1D158EFD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32DF2-C0CF-45A5-A8A2-81612FE23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B4D14-4C96-4639-A73A-970B4737F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B1EFF-09FD-43BD-8174-1F1C7AA2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5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D3C2-9A2D-4473-AFAA-163C89D6E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2BFAE-5EED-4596-8461-3DD464D4F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C9688-CBB7-4798-9E8E-BCB8CA1CF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C8749-0A0D-41C9-9D07-0CC776D7A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B837EB-8B00-4FEA-B0A6-07A9D964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E86CF-19B4-42F5-BDE0-88AA10FA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67EC01-4FEB-4706-BBC5-F0B01A3DC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C0EA7B-9721-4D51-9B28-96E6DB66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6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5485-CB17-49A1-B77A-B37CCF7DE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094C5-F24C-47A5-93DB-01B3EFD34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47E66-9A4A-4821-8FB2-BAA8C74FF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C1258-3394-4E93-8484-B43591B5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87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5344B-279E-4206-A2E2-A35D73454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FBA83-95C8-475C-A83C-D0CC9B4E1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D1595-C7E5-403E-81E4-35F057DB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39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A07E-3832-4E4C-AA4C-B5695E2E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12C39-94F3-4C9C-9640-43B9F7B10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502CE-CD89-4D7D-AC5B-B3DC076DD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283E3-83D2-40D9-B73A-6D68EC3F5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39809-14A2-4CC3-8114-6905CC5F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C33AB-EED7-441F-8161-E5D35CA27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5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60FC-0343-446A-892D-846E4B72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A4970A-E238-4B32-B60E-87487C61F3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E7485-7510-436E-A1B1-AC9C1872B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69267-CDAB-4965-95A6-28902C079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F6263-2108-4DC7-80CE-CCE0A8275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9C5DF-786D-4A78-9D10-3BC5A91AC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4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B02B3-C3FB-45FB-9CF5-4CE0B2FB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52FDD-E64C-4291-AA2A-F702100C9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CEEF1-5C23-49BA-9C07-4AAD8194D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1F1DE-6F05-4AD9-98A9-E952559E405C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71B3-2211-44E3-86FA-6873F6801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61A56-ED2C-430F-9B46-19064D528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9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2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3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4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5.png"/><Relationship Id="rId4" Type="http://schemas.openxmlformats.org/officeDocument/2006/relationships/image" Target="../media/image57.png"/><Relationship Id="rId9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91FB2-E455-4483-8681-D643B420A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dirty="0"/>
              <a:t>League of Legends Item Balancing Recommendations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BF57B-E975-4C52-91AD-8595907B59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Sebastian Alvis</a:t>
            </a:r>
          </a:p>
          <a:p>
            <a:r>
              <a:rPr lang="en-US" sz="3000" dirty="0"/>
              <a:t>25 April 2019</a:t>
            </a:r>
          </a:p>
          <a:p>
            <a:r>
              <a:rPr lang="en-US" sz="3000" dirty="0" err="1"/>
              <a:t>PuPPy</a:t>
            </a:r>
            <a:r>
              <a:rPr lang="en-US" sz="3000" dirty="0"/>
              <a:t>: Scientific Computing Night</a:t>
            </a:r>
          </a:p>
          <a:p>
            <a:endParaRPr lang="en-US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9BD15-0E64-4D4D-967A-919EEFC4A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98" y="5159373"/>
            <a:ext cx="4139404" cy="1655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5DBD7-356B-4A9C-986A-723F3D0C4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3355" r="5188"/>
          <a:stretch/>
        </p:blipFill>
        <p:spPr>
          <a:xfrm>
            <a:off x="1986162" y="5117303"/>
            <a:ext cx="2040136" cy="1655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84E46C-3CCC-4A05-B60F-489CA349F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702" y="5114520"/>
            <a:ext cx="3159133" cy="165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43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6D4C5-BCA5-4119-ABCA-647942F750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957" y="3299377"/>
            <a:ext cx="4664258" cy="262364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18AE45-CC52-4852-95BB-18A4CB1D4CC3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617931" y="4611200"/>
            <a:ext cx="1614026" cy="709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968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Jungle monsters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5639F-670C-49EA-A22F-B12730C5EA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086" y="3588736"/>
            <a:ext cx="1826336" cy="14767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202EC3-2298-486B-BA4A-014A70085E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025" y="3414569"/>
            <a:ext cx="338674" cy="27384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B2A19E-FCFA-4624-81C1-5BCB2C0D41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162" y="4032036"/>
            <a:ext cx="338674" cy="27384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5BEE08-0AC7-4843-BDDE-5BAC34EADB45}"/>
              </a:ext>
            </a:extLst>
          </p:cNvPr>
          <p:cNvCxnSpPr>
            <a:cxnSpLocks/>
            <a:stCxn id="4" idx="1"/>
            <a:endCxn id="20" idx="3"/>
          </p:cNvCxnSpPr>
          <p:nvPr/>
        </p:nvCxnSpPr>
        <p:spPr>
          <a:xfrm flipH="1" flipV="1">
            <a:off x="5699836" y="4168959"/>
            <a:ext cx="2349250" cy="15814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1F6328-B8A4-40AB-A946-7BC2EF2E8D8A}"/>
              </a:ext>
            </a:extLst>
          </p:cNvPr>
          <p:cNvCxnSpPr>
            <a:stCxn id="4" idx="1"/>
            <a:endCxn id="18" idx="3"/>
          </p:cNvCxnSpPr>
          <p:nvPr/>
        </p:nvCxnSpPr>
        <p:spPr>
          <a:xfrm flipH="1" flipV="1">
            <a:off x="2483699" y="3551492"/>
            <a:ext cx="5565387" cy="77561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536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Jungle monsters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champions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554FA-888E-48DF-9BE4-4D52000E17D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7" t="15233" r="24168"/>
          <a:stretch/>
        </p:blipFill>
        <p:spPr>
          <a:xfrm>
            <a:off x="8037784" y="4017878"/>
            <a:ext cx="2228844" cy="222496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3B743AF-611D-4EF1-923D-B2E1CC490BD4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738571" y="2448878"/>
            <a:ext cx="4299213" cy="2681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073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Jungle monsters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champions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Towers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7B06D-05D2-4D7F-A5F3-FF74301AE72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6" r="23142"/>
          <a:stretch/>
        </p:blipFill>
        <p:spPr>
          <a:xfrm>
            <a:off x="7396670" y="4362010"/>
            <a:ext cx="3690888" cy="209522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ED95F5-5ECA-4459-B365-75B95E2B11D9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3037914" y="2286000"/>
            <a:ext cx="4358756" cy="312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190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Leveling up improves 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Items upgrade various attributes of the champion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021A5-C362-42E8-B682-A051E6AECF5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7964505" y="3993429"/>
            <a:ext cx="1115951" cy="802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372517-A175-4A3A-BC1F-DB04C7166E8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9798322" y="3993428"/>
            <a:ext cx="1115951" cy="80251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A4A1AB-5A1C-4AB3-AC6F-C53DAB46B7C9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9080456" y="4394687"/>
            <a:ext cx="7178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85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364092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7A28-C0E2-4F9F-A5B4-6F673173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change the game at all?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C8513-466D-407B-B17A-DEE475FB5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League of Legends currently has</a:t>
            </a:r>
          </a:p>
          <a:p>
            <a:pPr lvl="1"/>
            <a:r>
              <a:rPr lang="en-US" dirty="0"/>
              <a:t>143 champions</a:t>
            </a:r>
          </a:p>
          <a:p>
            <a:pPr lvl="1"/>
            <a:r>
              <a:rPr lang="en-US" dirty="0"/>
              <a:t>200+ items</a:t>
            </a:r>
          </a:p>
          <a:p>
            <a:r>
              <a:rPr lang="en-US" dirty="0"/>
              <a:t>Diversity is it’s strong suit</a:t>
            </a:r>
          </a:p>
          <a:p>
            <a:pPr lvl="1"/>
            <a:r>
              <a:rPr lang="en-US" dirty="0"/>
              <a:t>Nobody wants to see the same champions and items every game</a:t>
            </a:r>
          </a:p>
          <a:p>
            <a:pPr lvl="1"/>
            <a:r>
              <a:rPr lang="en-US" dirty="0"/>
              <a:t>Game balance causes different champions and items to show up</a:t>
            </a:r>
          </a:p>
          <a:p>
            <a:pPr lvl="1"/>
            <a:r>
              <a:rPr lang="en-US" dirty="0"/>
              <a:t>More interesting gameplay</a:t>
            </a:r>
          </a:p>
        </p:txBody>
      </p:sp>
    </p:spTree>
    <p:extLst>
      <p:ext uri="{BB962C8B-B14F-4D97-AF65-F5344CB8AC3E}">
        <p14:creationId xmlns:p14="http://schemas.microsoft.com/office/powerpoint/2010/main" val="2246905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36EF2-388D-41B3-87E4-1D0C4041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B84E0-6A6B-4B25-8AAB-60DB27812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know when you should change an item?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13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/>
              <a:t>Data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65850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8F951-7238-410D-B261-1C514BCF5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“Static”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6FB53-A9C8-4840-B2F7-5BF21F74B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Acquired through the Riot Games Static API</a:t>
            </a:r>
          </a:p>
          <a:p>
            <a:pPr lvl="1"/>
            <a:r>
              <a:rPr lang="en-US" dirty="0"/>
              <a:t>Items</a:t>
            </a:r>
          </a:p>
          <a:p>
            <a:pPr lvl="1"/>
            <a:r>
              <a:rPr lang="en-US" dirty="0"/>
              <a:t>Champions</a:t>
            </a:r>
          </a:p>
          <a:p>
            <a:pPr lvl="1"/>
            <a:r>
              <a:rPr lang="en-US" dirty="0"/>
              <a:t>JSON files</a:t>
            </a:r>
          </a:p>
          <a:p>
            <a:pPr lvl="1"/>
            <a:r>
              <a:rPr lang="en-US" dirty="0"/>
              <a:t>It is consistent data</a:t>
            </a:r>
          </a:p>
          <a:p>
            <a:pPr lvl="1"/>
            <a:r>
              <a:rPr lang="en-US" dirty="0"/>
              <a:t>Static</a:t>
            </a:r>
          </a:p>
          <a:p>
            <a:r>
              <a:rPr lang="en-US" dirty="0"/>
              <a:t>Patches can tweak champions / items</a:t>
            </a:r>
          </a:p>
          <a:p>
            <a:pPr lvl="1"/>
            <a:r>
              <a:rPr lang="en-US" dirty="0"/>
              <a:t>“Static”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F3954-A110-4D7B-8572-72C3F3D07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82" y="1423707"/>
            <a:ext cx="4201111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1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Crash Course: League of Legends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777950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9279-FDB3-4ECA-90EF-5F3A0BA9F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40474-D455-4735-B6A2-4929113A0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Taken from the Ranked Queue</a:t>
            </a:r>
          </a:p>
          <a:p>
            <a:pPr lvl="1"/>
            <a:r>
              <a:rPr lang="en-US" dirty="0"/>
              <a:t>People take the game more seriously</a:t>
            </a:r>
          </a:p>
          <a:p>
            <a:r>
              <a:rPr lang="en-US" dirty="0"/>
              <a:t>Only higher-level Leagues: Diamond and Platinum</a:t>
            </a:r>
          </a:p>
          <a:p>
            <a:pPr lvl="1"/>
            <a:r>
              <a:rPr lang="en-US" dirty="0"/>
              <a:t>People have more game knowledge and experience</a:t>
            </a:r>
          </a:p>
          <a:p>
            <a:r>
              <a:rPr lang="en-US" dirty="0"/>
              <a:t>1000 random players</a:t>
            </a:r>
          </a:p>
          <a:p>
            <a:r>
              <a:rPr lang="en-US" dirty="0"/>
              <a:t>1000 random matches</a:t>
            </a:r>
          </a:p>
          <a:p>
            <a:r>
              <a:rPr lang="en-US" dirty="0"/>
              <a:t>Match data</a:t>
            </a:r>
          </a:p>
          <a:p>
            <a:pPr lvl="1"/>
            <a:r>
              <a:rPr lang="en-US" dirty="0"/>
              <a:t>Game state at the end of the 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89337-F55F-44E1-A859-42748719B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190" y="246856"/>
            <a:ext cx="76200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03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10C07-6235-41E2-A69A-1ACF4EC7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F6501-0118-4680-BD15-40E00017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Items</a:t>
            </a:r>
          </a:p>
          <a:p>
            <a:r>
              <a:rPr lang="en-US" dirty="0"/>
              <a:t>Champions</a:t>
            </a:r>
          </a:p>
          <a:p>
            <a:r>
              <a:rPr lang="en-US" dirty="0"/>
              <a:t>Matches</a:t>
            </a:r>
          </a:p>
          <a:p>
            <a:r>
              <a:rPr lang="en-US" dirty="0"/>
              <a:t>Item Statistics</a:t>
            </a:r>
          </a:p>
          <a:p>
            <a:pPr lvl="1"/>
            <a:r>
              <a:rPr lang="en-US" dirty="0"/>
              <a:t>Win Rate</a:t>
            </a:r>
          </a:p>
          <a:p>
            <a:pPr lvl="1"/>
            <a:r>
              <a:rPr lang="en-US" dirty="0"/>
              <a:t>Pick Rate</a:t>
            </a:r>
          </a:p>
        </p:txBody>
      </p:sp>
    </p:spTree>
    <p:extLst>
      <p:ext uri="{BB962C8B-B14F-4D97-AF65-F5344CB8AC3E}">
        <p14:creationId xmlns:p14="http://schemas.microsoft.com/office/powerpoint/2010/main" val="1755216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7DB1-3686-474C-B722-008C6BB9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Win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0CD8B-6322-46AB-A2DD-326853309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of occurrences with a win /</a:t>
            </a:r>
          </a:p>
          <a:p>
            <a:pPr marL="0" indent="0">
              <a:buNone/>
            </a:pPr>
            <a:r>
              <a:rPr lang="en-US" dirty="0"/>
              <a:t>      # of occurrences</a:t>
            </a:r>
          </a:p>
          <a:p>
            <a:r>
              <a:rPr lang="en-US" dirty="0"/>
              <a:t>Bernoulli variable</a:t>
            </a:r>
          </a:p>
          <a:p>
            <a:r>
              <a:rPr lang="en-US" dirty="0"/>
              <a:t>Easy Interpretation</a:t>
            </a:r>
          </a:p>
          <a:p>
            <a:r>
              <a:rPr lang="en-US" dirty="0"/>
              <a:t>Avg: 0.50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83107-EBDB-45A2-910E-2C9E812D1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85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7DB1-3686-474C-B722-008C6BB9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Win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0CD8B-6322-46AB-A2DD-326853309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of occurrences with a win /</a:t>
            </a:r>
          </a:p>
          <a:p>
            <a:pPr marL="0" indent="0">
              <a:buNone/>
            </a:pPr>
            <a:r>
              <a:rPr lang="en-US" dirty="0"/>
              <a:t>      # of occurrences</a:t>
            </a:r>
          </a:p>
          <a:p>
            <a:r>
              <a:rPr lang="en-US" dirty="0"/>
              <a:t>Bernoulli variable</a:t>
            </a:r>
          </a:p>
          <a:p>
            <a:r>
              <a:rPr lang="en-US" dirty="0"/>
              <a:t>Easy Interpretation</a:t>
            </a:r>
          </a:p>
          <a:p>
            <a:r>
              <a:rPr lang="en-US" dirty="0"/>
              <a:t>Avg: 0.50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66FF17-B107-4664-B974-FE838A513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49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D3169-C47D-49AE-AB1C-C34F66AA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Win Rate vs Item Cost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931A8-19A8-48A2-ABC0-FE7E14A012AB}"/>
              </a:ext>
            </a:extLst>
          </p:cNvPr>
          <p:cNvSpPr txBox="1"/>
          <p:nvPr/>
        </p:nvSpPr>
        <p:spPr>
          <a:xfrm>
            <a:off x="838201" y="1802983"/>
            <a:ext cx="5257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shows that finishing an item is good for your chances of winning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final analysis will use mostly the right lobe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Focusing on full items and which ones are too strong / weak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BC261-6E2F-4DFC-BD00-FE81ABE26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31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909D-E7D0-47F8-8375-CBA8B143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Pick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2363E-3962-4498-B6D6-3C9C3B31E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487650" cy="3960813"/>
          </a:xfrm>
        </p:spPr>
        <p:txBody>
          <a:bodyPr/>
          <a:lstStyle/>
          <a:p>
            <a:r>
              <a:rPr lang="en-US" dirty="0"/>
              <a:t>How often an item is bought</a:t>
            </a:r>
          </a:p>
          <a:p>
            <a:r>
              <a:rPr lang="en-US" dirty="0"/>
              <a:t>A metric of popularity</a:t>
            </a:r>
          </a:p>
          <a:p>
            <a:pPr lvl="1"/>
            <a:r>
              <a:rPr lang="en-US" dirty="0"/>
              <a:t>Popularity often indicates what is strong</a:t>
            </a:r>
          </a:p>
          <a:p>
            <a:pPr lvl="1"/>
            <a:r>
              <a:rPr lang="en-US" dirty="0"/>
              <a:t>This helps us when win rate can’t</a:t>
            </a:r>
          </a:p>
          <a:p>
            <a:r>
              <a:rPr lang="en-US" dirty="0"/>
              <a:t>Also pretty easy to understand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D0669-EDDF-4087-B0E0-F79851D38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43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0BF9-65B9-4C04-94F0-5FE8EBF1D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Rate vs Win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99193-4E43-482C-A910-D59424A5E6C5}"/>
              </a:ext>
            </a:extLst>
          </p:cNvPr>
          <p:cNvSpPr txBox="1"/>
          <p:nvPr/>
        </p:nvSpPr>
        <p:spPr>
          <a:xfrm>
            <a:off x="838200" y="1768699"/>
            <a:ext cx="525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Higher pick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Closer to the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drags the win rate to 50%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FC468-F393-431A-83BE-E86873A75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7906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78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060B-F9DF-4060-9101-120EA3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D9AE-C41B-4596-A1EF-4E3AA34E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There are 200+ items in League</a:t>
            </a:r>
          </a:p>
          <a:p>
            <a:r>
              <a:rPr lang="en-US" dirty="0"/>
              <a:t>I don’t want to look at all of them</a:t>
            </a:r>
          </a:p>
          <a:p>
            <a:r>
              <a:rPr lang="en-US" dirty="0"/>
              <a:t>Remove</a:t>
            </a:r>
          </a:p>
          <a:p>
            <a:pPr lvl="1"/>
            <a:r>
              <a:rPr lang="en-US" dirty="0"/>
              <a:t>Starting items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7311CE-84B6-47BB-B1CB-9C052A445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162" y="761628"/>
            <a:ext cx="4210638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49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060B-F9DF-4060-9101-120EA3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D9AE-C41B-4596-A1EF-4E3AA34E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There are 200+ items in League</a:t>
            </a:r>
          </a:p>
          <a:p>
            <a:r>
              <a:rPr lang="en-US" dirty="0"/>
              <a:t>I don’t want to look at all of them</a:t>
            </a:r>
          </a:p>
          <a:p>
            <a:r>
              <a:rPr lang="en-US" dirty="0"/>
              <a:t>Remove</a:t>
            </a:r>
          </a:p>
          <a:p>
            <a:pPr lvl="1"/>
            <a:r>
              <a:rPr lang="en-US" dirty="0"/>
              <a:t>Starting items</a:t>
            </a:r>
          </a:p>
          <a:p>
            <a:pPr lvl="1"/>
            <a:r>
              <a:rPr lang="en-US" dirty="0"/>
              <a:t>Incomplete items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5FE939-1502-46BE-8A50-4D400CDEB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52" y="742575"/>
            <a:ext cx="4286848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26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060B-F9DF-4060-9101-120EA3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D9AE-C41B-4596-A1EF-4E3AA34E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There are 200+ items in League</a:t>
            </a:r>
          </a:p>
          <a:p>
            <a:r>
              <a:rPr lang="en-US" dirty="0"/>
              <a:t>I don’t want to look at all of them</a:t>
            </a:r>
          </a:p>
          <a:p>
            <a:r>
              <a:rPr lang="en-US" dirty="0"/>
              <a:t>Remove</a:t>
            </a:r>
          </a:p>
          <a:p>
            <a:pPr lvl="1"/>
            <a:r>
              <a:rPr lang="en-US" dirty="0"/>
              <a:t>Starting items</a:t>
            </a:r>
          </a:p>
          <a:p>
            <a:pPr lvl="1"/>
            <a:r>
              <a:rPr lang="en-US" dirty="0"/>
              <a:t>Incomplete items</a:t>
            </a:r>
          </a:p>
          <a:p>
            <a:pPr lvl="1"/>
            <a:r>
              <a:rPr lang="en-US" dirty="0"/>
              <a:t>Items with fewer than 10 occurrences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7294F6-81BE-453A-BBF9-409B1AA9E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31" y="752101"/>
            <a:ext cx="4258269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99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Statistics</a:t>
            </a: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3FD43-4066-4BAB-BDBB-E3B0F92F6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7906"/>
            <a:ext cx="5522752" cy="22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07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060B-F9DF-4060-9101-120EA3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D9AE-C41B-4596-A1EF-4E3AA34E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There are 200+ items in League</a:t>
            </a:r>
          </a:p>
          <a:p>
            <a:r>
              <a:rPr lang="en-US" dirty="0"/>
              <a:t>I don’t want to look at all of them</a:t>
            </a:r>
          </a:p>
          <a:p>
            <a:r>
              <a:rPr lang="en-US" dirty="0"/>
              <a:t>Remove</a:t>
            </a:r>
          </a:p>
          <a:p>
            <a:pPr lvl="1"/>
            <a:r>
              <a:rPr lang="en-US" dirty="0"/>
              <a:t>Starting items</a:t>
            </a:r>
          </a:p>
          <a:p>
            <a:pPr lvl="1"/>
            <a:r>
              <a:rPr lang="en-US" dirty="0"/>
              <a:t>Incomplete items </a:t>
            </a:r>
          </a:p>
          <a:p>
            <a:pPr lvl="1"/>
            <a:r>
              <a:rPr lang="en-US" dirty="0"/>
              <a:t>Items with fewer than 10 occurrences</a:t>
            </a:r>
          </a:p>
          <a:p>
            <a:r>
              <a:rPr lang="en-US" dirty="0"/>
              <a:t>Resultant table has 80 items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7B3FA-45C5-4512-88F5-6D11EBAB6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057" y="761628"/>
            <a:ext cx="424874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30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F334-5B2A-4D45-942C-F55BAD2DC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17B22-7377-4E7C-903B-B72168912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of occurrences with a win /</a:t>
            </a:r>
          </a:p>
          <a:p>
            <a:pPr marL="0" indent="0">
              <a:buNone/>
            </a:pPr>
            <a:r>
              <a:rPr lang="en-US" dirty="0"/>
              <a:t>      # of occurrences</a:t>
            </a:r>
          </a:p>
          <a:p>
            <a:r>
              <a:rPr lang="en-US" dirty="0"/>
              <a:t>Bernoulli variable</a:t>
            </a:r>
          </a:p>
          <a:p>
            <a:r>
              <a:rPr lang="en-US" dirty="0"/>
              <a:t>Easy Interpretation</a:t>
            </a:r>
          </a:p>
          <a:p>
            <a:r>
              <a:rPr lang="en-US" dirty="0"/>
              <a:t>Weighted Avg: 0.547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D690B-02CB-469D-9E3F-FA4405ED2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86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/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433567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22796-40D3-43BB-8F24-2A2831758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 rate is Bernoulli</a:t>
            </a:r>
          </a:p>
          <a:p>
            <a:pPr lvl="1"/>
            <a:r>
              <a:rPr lang="en-US" dirty="0"/>
              <a:t>Easy to estimate a sample std</a:t>
            </a:r>
          </a:p>
          <a:p>
            <a:r>
              <a:rPr lang="en-US" dirty="0"/>
              <a:t>Avg: 0.547</a:t>
            </a:r>
          </a:p>
          <a:p>
            <a:r>
              <a:rPr lang="en-US" dirty="0"/>
              <a:t>95% Confidence Interval for each items’ win rate</a:t>
            </a:r>
          </a:p>
          <a:p>
            <a:r>
              <a:rPr lang="en-US" dirty="0"/>
              <a:t>Abnormal Items:</a:t>
            </a:r>
          </a:p>
          <a:p>
            <a:pPr lvl="1"/>
            <a:r>
              <a:rPr lang="en-US" dirty="0"/>
              <a:t>Items where the mean isn’t inside the 95% CI</a:t>
            </a:r>
          </a:p>
        </p:txBody>
      </p:sp>
    </p:spTree>
    <p:extLst>
      <p:ext uri="{BB962C8B-B14F-4D97-AF65-F5344CB8AC3E}">
        <p14:creationId xmlns:p14="http://schemas.microsoft.com/office/powerpoint/2010/main" val="143211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321FC-C32B-461E-BE5D-C3657348E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0" y="1690688"/>
            <a:ext cx="7316867" cy="3658433"/>
          </a:xfrm>
        </p:spPr>
      </p:pic>
    </p:spTree>
    <p:extLst>
      <p:ext uri="{BB962C8B-B14F-4D97-AF65-F5344CB8AC3E}">
        <p14:creationId xmlns:p14="http://schemas.microsoft.com/office/powerpoint/2010/main" val="3164412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321FC-C32B-461E-BE5D-C3657348E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0" y="1690688"/>
            <a:ext cx="7316867" cy="3658433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18DF085-9E21-4BA0-BB64-2B27BD03B2CA}"/>
              </a:ext>
            </a:extLst>
          </p:cNvPr>
          <p:cNvSpPr/>
          <p:nvPr/>
        </p:nvSpPr>
        <p:spPr>
          <a:xfrm>
            <a:off x="1443790" y="4067531"/>
            <a:ext cx="4652210" cy="8181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03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3313-36DA-4CA3-97B1-D01D62AA1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</a:t>
            </a:r>
            <a:r>
              <a:rPr lang="en-US" dirty="0" err="1"/>
              <a:t>Junglers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F68AA-A6D6-4172-B8D2-29477E98E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97377"/>
            <a:ext cx="10515600" cy="672171"/>
          </a:xfrm>
        </p:spPr>
        <p:txBody>
          <a:bodyPr>
            <a:normAutofit/>
          </a:bodyPr>
          <a:lstStyle/>
          <a:p>
            <a:r>
              <a:rPr lang="en-US" dirty="0"/>
              <a:t>‘Enchantments’ belong to the Jungle Item Group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F24506E-22F9-4A6F-85F5-726567AF5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476570"/>
            <a:ext cx="6114292" cy="435133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754F13E-E549-4206-9CBD-5548DE370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061018"/>
              </p:ext>
            </p:extLst>
          </p:nvPr>
        </p:nvGraphicFramePr>
        <p:xfrm>
          <a:off x="835621" y="1476570"/>
          <a:ext cx="4468263" cy="4371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9421">
                  <a:extLst>
                    <a:ext uri="{9D8B030D-6E8A-4147-A177-3AD203B41FA5}">
                      <a16:colId xmlns:a16="http://schemas.microsoft.com/office/drawing/2014/main" val="3381907866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2796758363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3667618935"/>
                    </a:ext>
                  </a:extLst>
                </a:gridCol>
              </a:tblGrid>
              <a:tr h="7286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Blue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Red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406822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Riven</a:t>
                      </a:r>
                    </a:p>
                    <a:p>
                      <a:r>
                        <a:rPr lang="en-US" sz="1600" dirty="0"/>
                        <a:t>(Fighter)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Sion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720540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Jarvan</a:t>
                      </a:r>
                      <a:r>
                        <a:rPr lang="en-US" dirty="0"/>
                        <a:t> IV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Sejuani</a:t>
                      </a:r>
                      <a:endParaRPr lang="en-US" dirty="0"/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58583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Syndra</a:t>
                      </a:r>
                      <a:endParaRPr lang="en-US" dirty="0"/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Lux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0195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Tristana</a:t>
                      </a:r>
                      <a:endParaRPr lang="en-US" dirty="0"/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 Carry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Twitch</a:t>
                      </a:r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74556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Brand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Rakan</a:t>
                      </a:r>
                      <a:endParaRPr lang="en-US" dirty="0"/>
                    </a:p>
                    <a:p>
                      <a:r>
                        <a:rPr lang="en-US" sz="1400" dirty="0"/>
                        <a:t>(Support)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71292"/>
                  </a:ext>
                </a:extLst>
              </a:tr>
            </a:tbl>
          </a:graphicData>
        </a:graphic>
      </p:graphicFrame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064C365E-8B34-4034-BA06-259A2B493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2282884"/>
            <a:ext cx="439525" cy="439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C01F4-5B02-48AB-882D-06847809F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015654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FC3A4D-0987-4626-925B-1221A0075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4473168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0B062-0DB0-40F6-A588-7CD27DA176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015654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8D27D4-A1D5-4ECF-8628-6FCB9A5CA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2286897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941BAD-5941-410B-8A55-E02D1AFD06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744411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6003B8-BA51-449A-B9FE-1B956102F5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744411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5561C3-EA15-496A-A8CE-9BF8D67694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447316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2F7ED6-D424-4889-9651-30671487F7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5201925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9D9F84-200B-4CAB-8155-D1D4954D7E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5201925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85638-916E-40F3-B289-AF9B42B43E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86" y="3235416"/>
            <a:ext cx="439525" cy="439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B5A68D-4AFC-40F4-88AA-58E4F8488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079" y="2411898"/>
            <a:ext cx="439525" cy="439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97D5DE-A1C6-4189-A041-1FD24E49A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372" y="3295594"/>
            <a:ext cx="439525" cy="439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1C23CF-5729-45E3-A48C-C9E06CD8D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696" y="4287655"/>
            <a:ext cx="439525" cy="4395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9B73F56-6D09-4750-B020-10474F640ACE}"/>
              </a:ext>
            </a:extLst>
          </p:cNvPr>
          <p:cNvSpPr/>
          <p:nvPr/>
        </p:nvSpPr>
        <p:spPr>
          <a:xfrm>
            <a:off x="835620" y="2929631"/>
            <a:ext cx="4468263" cy="74531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13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9CF5D-9EE2-4648-AF35-F464B0DC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Jungle Items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39ACCD-0319-42FC-88DB-8D8A372DD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4180"/>
            <a:ext cx="4286848" cy="4029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4C3A7E-A321-46B3-8C87-AA18C80294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"/>
          <a:stretch/>
        </p:blipFill>
        <p:spPr>
          <a:xfrm>
            <a:off x="1318913" y="1414181"/>
            <a:ext cx="4296375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98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1D5C19-0E0A-4F55-BB64-DC8E16913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2834442"/>
            <a:ext cx="5487650" cy="365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3C430-480E-49C2-8F91-A23D0AC9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Jungle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B4E45-E61D-4F7F-8253-27E1C1B27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 Rate is not centered around 54.7% like the rest of the items</a:t>
            </a:r>
          </a:p>
          <a:p>
            <a:r>
              <a:rPr lang="en-US" dirty="0"/>
              <a:t>Win Rate should be centered around 50%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0BBD827-F56B-4B70-A285-233CD2D63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34442"/>
            <a:ext cx="5487650" cy="365843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38D7FFA-829B-4037-A791-64FA9E78780E}"/>
              </a:ext>
            </a:extLst>
          </p:cNvPr>
          <p:cNvSpPr/>
          <p:nvPr/>
        </p:nvSpPr>
        <p:spPr>
          <a:xfrm>
            <a:off x="1735812" y="4529138"/>
            <a:ext cx="135851" cy="7131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48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B2B6-5819-470C-AFDB-42E4A2CD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Win Rate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7AC29-45FE-4451-8AA5-FE8676014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Item picked once on each side</a:t>
            </a:r>
          </a:p>
          <a:p>
            <a:r>
              <a:rPr lang="en-US" dirty="0"/>
              <a:t>Win rate is 0.50</a:t>
            </a:r>
          </a:p>
          <a:p>
            <a:r>
              <a:rPr lang="en-US" dirty="0"/>
              <a:t>Not informative</a:t>
            </a:r>
          </a:p>
          <a:p>
            <a:r>
              <a:rPr lang="en-US" dirty="0"/>
              <a:t>Win rate drifts towards 0.50</a:t>
            </a:r>
          </a:p>
          <a:p>
            <a:pPr lvl="1"/>
            <a:r>
              <a:rPr lang="en-US" dirty="0"/>
              <a:t>“Masking”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43E04-DC4B-4EC2-BD57-3E1545D31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68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The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06661" y="1685105"/>
            <a:ext cx="48637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Summoner’s Rift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5 players vs 5 players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Both teams have 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 Lanes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Area between lanes is the Jungle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ACABE2-72EF-4C16-9CF1-7150D9E71456}"/>
              </a:ext>
            </a:extLst>
          </p:cNvPr>
          <p:cNvSpPr txBox="1"/>
          <p:nvPr/>
        </p:nvSpPr>
        <p:spPr>
          <a:xfrm>
            <a:off x="1659179" y="2225889"/>
            <a:ext cx="101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 Lane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A5FDF3-32AC-42FE-9549-435EE46AC944}"/>
              </a:ext>
            </a:extLst>
          </p:cNvPr>
          <p:cNvSpPr txBox="1"/>
          <p:nvPr/>
        </p:nvSpPr>
        <p:spPr>
          <a:xfrm>
            <a:off x="3497456" y="368169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Mid Lane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BBEDB2-4797-464A-B98D-2ADF44620688}"/>
              </a:ext>
            </a:extLst>
          </p:cNvPr>
          <p:cNvSpPr txBox="1"/>
          <p:nvPr/>
        </p:nvSpPr>
        <p:spPr>
          <a:xfrm>
            <a:off x="5152970" y="4990581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 Lane</a:t>
            </a:r>
          </a:p>
        </p:txBody>
      </p:sp>
    </p:spTree>
    <p:extLst>
      <p:ext uri="{BB962C8B-B14F-4D97-AF65-F5344CB8AC3E}">
        <p14:creationId xmlns:p14="http://schemas.microsoft.com/office/powerpoint/2010/main" val="129278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B2B6-5819-470C-AFDB-42E4A2CD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Win Rate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7AC29-45FE-4451-8AA5-FE8676014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Item picked once on each side</a:t>
            </a:r>
          </a:p>
          <a:p>
            <a:r>
              <a:rPr lang="en-US" dirty="0"/>
              <a:t>Win rate is 0.50</a:t>
            </a:r>
          </a:p>
          <a:p>
            <a:r>
              <a:rPr lang="en-US" dirty="0"/>
              <a:t>Not informative</a:t>
            </a:r>
          </a:p>
          <a:p>
            <a:r>
              <a:rPr lang="en-US" dirty="0"/>
              <a:t>Win rate drifts towards 0.50</a:t>
            </a:r>
          </a:p>
          <a:p>
            <a:pPr lvl="1"/>
            <a:r>
              <a:rPr lang="en-US" dirty="0"/>
              <a:t>“Masking”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AD40B-7A46-4B67-9DD2-D939F9A61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903274" y="4247163"/>
            <a:ext cx="4201111" cy="200529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A6F3AEA-178A-4C21-9E31-CD4D69B28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907144"/>
              </p:ext>
            </p:extLst>
          </p:nvPr>
        </p:nvGraphicFramePr>
        <p:xfrm>
          <a:off x="6095999" y="1690688"/>
          <a:ext cx="4468263" cy="4371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9421">
                  <a:extLst>
                    <a:ext uri="{9D8B030D-6E8A-4147-A177-3AD203B41FA5}">
                      <a16:colId xmlns:a16="http://schemas.microsoft.com/office/drawing/2014/main" val="3381907866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2796758363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3667618935"/>
                    </a:ext>
                  </a:extLst>
                </a:gridCol>
              </a:tblGrid>
              <a:tr h="7286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Blue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Red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406822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Riven</a:t>
                      </a:r>
                    </a:p>
                    <a:p>
                      <a:r>
                        <a:rPr lang="en-US" sz="1600"/>
                        <a:t>(Fighter)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Top Lane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Sion</a:t>
                      </a:r>
                    </a:p>
                    <a:p>
                      <a:r>
                        <a:rPr lang="en-US" sz="1400"/>
                        <a:t>(Tank)</a:t>
                      </a:r>
                      <a:endParaRPr lang="en-US" sz="14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720540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Jarvan IV</a:t>
                      </a:r>
                    </a:p>
                    <a:p>
                      <a:r>
                        <a:rPr lang="en-US" sz="1400"/>
                        <a:t>(Tank)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Jungle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Sejuani</a:t>
                      </a:r>
                      <a:endParaRPr lang="en-US" dirty="0"/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58583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Syndra</a:t>
                      </a:r>
                      <a:endParaRPr lang="en-US" dirty="0"/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Lux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0195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Tristana</a:t>
                      </a:r>
                    </a:p>
                    <a:p>
                      <a:r>
                        <a:rPr lang="en-US" sz="1400"/>
                        <a:t>(Marksman)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 Carry</a:t>
                      </a:r>
                    </a:p>
                    <a:p>
                      <a:pPr algn="ctr"/>
                      <a:r>
                        <a:rPr lang="en-US"/>
                        <a:t>(Bot Lane)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Twitch</a:t>
                      </a:r>
                    </a:p>
                    <a:p>
                      <a:r>
                        <a:rPr lang="en-US" sz="1400"/>
                        <a:t>(Marksman)</a:t>
                      </a:r>
                      <a:endParaRPr lang="en-US" sz="14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74556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Brand</a:t>
                      </a:r>
                    </a:p>
                    <a:p>
                      <a:r>
                        <a:rPr lang="en-US" sz="1400"/>
                        <a:t>(Mage)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Support</a:t>
                      </a:r>
                    </a:p>
                    <a:p>
                      <a:pPr algn="ctr"/>
                      <a:r>
                        <a:rPr lang="en-US"/>
                        <a:t>(Bot Lane)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Rakan</a:t>
                      </a:r>
                      <a:endParaRPr lang="en-US" dirty="0"/>
                    </a:p>
                    <a:p>
                      <a:r>
                        <a:rPr lang="en-US" sz="1400" dirty="0"/>
                        <a:t>(Support)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71292"/>
                  </a:ext>
                </a:extLst>
              </a:tr>
            </a:tbl>
          </a:graphicData>
        </a:graphic>
      </p:graphicFrame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8C43099-C6A2-4486-9478-2FE05D971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2497002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BCC49E-9726-4EF6-BBA1-5D582A072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3229772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73C546-000B-411C-BEAF-1BB721550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4687286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18A955-751B-4D39-9B13-D69EDFFF72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3229772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F47901-5E1A-49FF-B641-1AA6941F42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2501015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F6C90D-ACE4-4DE6-AC8B-4FABCD168B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3958529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6AF22E-D273-40E6-9C3F-6A23C59F8C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3958529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585666-B311-4C5A-94A3-0CAAA73BE9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4687286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419479-E552-4F39-A931-BEF97AFB1E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5416043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16F2AA-7499-455C-A532-A9F6E128A0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5416043"/>
            <a:ext cx="439525" cy="4395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3529767-7384-46E1-90FE-5559CE9A06C5}"/>
              </a:ext>
            </a:extLst>
          </p:cNvPr>
          <p:cNvSpPr/>
          <p:nvPr/>
        </p:nvSpPr>
        <p:spPr>
          <a:xfrm>
            <a:off x="6095999" y="3874508"/>
            <a:ext cx="4468263" cy="74531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52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1148-5E8C-45E5-9CDF-6C6D6121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Unmask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ADA8D-EF80-455F-9636-AF20A58F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 for each item</a:t>
            </a:r>
          </a:p>
          <a:p>
            <a:pPr lvl="1"/>
            <a:r>
              <a:rPr lang="en-US" dirty="0"/>
              <a:t>Find how many more one team built than the other</a:t>
            </a:r>
          </a:p>
          <a:p>
            <a:pPr lvl="1"/>
            <a:r>
              <a:rPr lang="en-US" dirty="0"/>
              <a:t>Track the number of wins and total games from that difference</a:t>
            </a:r>
          </a:p>
          <a:p>
            <a:r>
              <a:rPr lang="en-US" dirty="0"/>
              <a:t>Ex:</a:t>
            </a:r>
          </a:p>
          <a:p>
            <a:r>
              <a:rPr lang="en-US" dirty="0"/>
              <a:t>Team 1 builds 3 </a:t>
            </a:r>
            <a:r>
              <a:rPr lang="en-US" dirty="0" err="1"/>
              <a:t>Morellonomicons</a:t>
            </a:r>
            <a:r>
              <a:rPr lang="en-US" dirty="0"/>
              <a:t> and Loses</a:t>
            </a:r>
          </a:p>
          <a:p>
            <a:r>
              <a:rPr lang="en-US" dirty="0"/>
              <a:t>Team 2 builds 1 </a:t>
            </a:r>
            <a:r>
              <a:rPr lang="en-US" dirty="0" err="1"/>
              <a:t>Morellonomicon</a:t>
            </a:r>
            <a:r>
              <a:rPr lang="en-US" dirty="0"/>
              <a:t> and Wins</a:t>
            </a:r>
          </a:p>
          <a:p>
            <a:r>
              <a:rPr lang="en-US" dirty="0"/>
              <a:t>The loop only counts 2 games for </a:t>
            </a:r>
            <a:r>
              <a:rPr lang="en-US" dirty="0" err="1"/>
              <a:t>Morellonomicon</a:t>
            </a:r>
            <a:endParaRPr lang="en-US" dirty="0"/>
          </a:p>
          <a:p>
            <a:pPr lvl="1"/>
            <a:r>
              <a:rPr lang="en-US" dirty="0"/>
              <a:t>Both losses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D2749-8983-4337-921A-78C441E93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93" r="53841" b="31904"/>
          <a:stretch/>
        </p:blipFill>
        <p:spPr>
          <a:xfrm>
            <a:off x="8167353" y="3529012"/>
            <a:ext cx="1939174" cy="62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10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B59-9FD9-4183-9B63-47B7EE122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Unmasked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2B01F-68FA-47DD-90E6-028267E99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3589" cy="596733"/>
          </a:xfrm>
        </p:spPr>
        <p:txBody>
          <a:bodyPr>
            <a:normAutofit/>
          </a:bodyPr>
          <a:lstStyle/>
          <a:p>
            <a:r>
              <a:rPr lang="en-US" dirty="0"/>
              <a:t>Before Unmasking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4AAE01-37CF-47AA-8EDF-ED3CA79971FE}"/>
              </a:ext>
            </a:extLst>
          </p:cNvPr>
          <p:cNvSpPr txBox="1">
            <a:spLocks/>
          </p:cNvSpPr>
          <p:nvPr/>
        </p:nvSpPr>
        <p:spPr>
          <a:xfrm>
            <a:off x="6096000" y="1825624"/>
            <a:ext cx="3653589" cy="596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After Unmasking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85A1EE-6A8E-4E47-B5B8-C48A9A126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2422357"/>
            <a:ext cx="5487650" cy="3658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DB0576-8957-4838-BC04-B1160B9B9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22357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857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321FC-C32B-461E-BE5D-C3657348E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0" y="1690688"/>
            <a:ext cx="7316867" cy="3658433"/>
          </a:xfrm>
        </p:spPr>
      </p:pic>
    </p:spTree>
    <p:extLst>
      <p:ext uri="{BB962C8B-B14F-4D97-AF65-F5344CB8AC3E}">
        <p14:creationId xmlns:p14="http://schemas.microsoft.com/office/powerpoint/2010/main" val="3431397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896A-415B-46DC-8C55-F15F22AD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5F89F-3560-4C5F-B278-E9E97BC69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64058"/>
            <a:ext cx="10515600" cy="628817"/>
          </a:xfrm>
        </p:spPr>
        <p:txBody>
          <a:bodyPr/>
          <a:lstStyle/>
          <a:p>
            <a:r>
              <a:rPr lang="en-US" dirty="0"/>
              <a:t>Same analysis as before, but with new win rates and counts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464B6B-D651-4920-B7BE-36D8C4C31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311061" cy="41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0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D44C1-DE1E-4971-B72C-C371417B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0BF98-515E-41B5-8864-607C8E77B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73070"/>
          </a:xfrm>
        </p:spPr>
        <p:txBody>
          <a:bodyPr/>
          <a:lstStyle/>
          <a:p>
            <a:r>
              <a:rPr lang="en-US" dirty="0"/>
              <a:t>Two sets of items with anomalous win rates</a:t>
            </a:r>
          </a:p>
          <a:p>
            <a:pPr lvl="1"/>
            <a:r>
              <a:rPr lang="en-US" dirty="0"/>
              <a:t>Items that seem too powerful</a:t>
            </a:r>
          </a:p>
          <a:p>
            <a:pPr lvl="1"/>
            <a:r>
              <a:rPr lang="en-US" dirty="0"/>
              <a:t>Items that seem too weak</a:t>
            </a:r>
          </a:p>
          <a:p>
            <a:r>
              <a:rPr lang="en-US" dirty="0"/>
              <a:t>18 items with anomalous win rates out of 80</a:t>
            </a:r>
          </a:p>
          <a:p>
            <a:pPr lvl="1"/>
            <a:r>
              <a:rPr lang="en-US" dirty="0"/>
              <a:t>5 items were found to be anomalous only after unmasking</a:t>
            </a:r>
          </a:p>
          <a:p>
            <a:pPr lvl="1"/>
            <a:r>
              <a:rPr lang="en-US" dirty="0"/>
              <a:t>4 items are jungle items, so maybe I let them slide</a:t>
            </a:r>
          </a:p>
        </p:txBody>
      </p:sp>
    </p:spTree>
    <p:extLst>
      <p:ext uri="{BB962C8B-B14F-4D97-AF65-F5344CB8AC3E}">
        <p14:creationId xmlns:p14="http://schemas.microsoft.com/office/powerpoint/2010/main" val="1689377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Statistics</a:t>
            </a:r>
          </a:p>
          <a:p>
            <a:r>
              <a:rPr lang="en-US" dirty="0"/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7393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C90871-C501-4C9B-8DA4-60C4F3FFB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487650" cy="365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B4716-EE16-47E4-88FB-D2372430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70860-108A-418A-8CC5-74D91F473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Item ID is a bad variable to use</a:t>
            </a:r>
          </a:p>
          <a:p>
            <a:pPr lvl="1"/>
            <a:r>
              <a:rPr lang="en-US" dirty="0"/>
              <a:t>Numeric, but</a:t>
            </a:r>
          </a:p>
          <a:p>
            <a:pPr lvl="1"/>
            <a:r>
              <a:rPr lang="en-US" dirty="0"/>
              <a:t>The number is meaningless</a:t>
            </a:r>
          </a:p>
          <a:p>
            <a:pPr lvl="1"/>
            <a:r>
              <a:rPr lang="en-US" dirty="0"/>
              <a:t>Make it categorical?</a:t>
            </a:r>
          </a:p>
          <a:p>
            <a:r>
              <a:rPr lang="en-US" dirty="0"/>
              <a:t>Considered using</a:t>
            </a:r>
          </a:p>
          <a:p>
            <a:pPr lvl="1"/>
            <a:r>
              <a:rPr lang="en-US" dirty="0"/>
              <a:t>Item Costs</a:t>
            </a:r>
          </a:p>
          <a:p>
            <a:pPr lvl="1"/>
            <a:r>
              <a:rPr lang="en-US" dirty="0"/>
              <a:t>Different slices of an inventory</a:t>
            </a:r>
          </a:p>
          <a:p>
            <a:pPr lvl="1"/>
            <a:r>
              <a:rPr lang="en-US" dirty="0"/>
              <a:t>Item statistics (win rate, pick rate)</a:t>
            </a:r>
          </a:p>
          <a:p>
            <a:r>
              <a:rPr lang="en-US" dirty="0"/>
              <a:t>The potential for correlations is high</a:t>
            </a:r>
          </a:p>
          <a:p>
            <a:pPr lvl="1"/>
            <a:r>
              <a:rPr lang="en-US" dirty="0"/>
              <a:t>Danger</a:t>
            </a:r>
          </a:p>
        </p:txBody>
      </p:sp>
    </p:spTree>
    <p:extLst>
      <p:ext uri="{BB962C8B-B14F-4D97-AF65-F5344CB8AC3E}">
        <p14:creationId xmlns:p14="http://schemas.microsoft.com/office/powerpoint/2010/main" val="3930127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D0F2-4058-4F91-90DD-B9716879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04071-889F-45B5-9981-5081356F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Random Forest on win/loss and item ID</a:t>
            </a:r>
          </a:p>
          <a:p>
            <a:pPr lvl="1"/>
            <a:r>
              <a:rPr lang="en-US" dirty="0"/>
              <a:t>Accuracy of 0.53</a:t>
            </a:r>
          </a:p>
          <a:p>
            <a:pPr lvl="1"/>
            <a:r>
              <a:rPr lang="en-US" dirty="0"/>
              <a:t>Essentially guessing the mean</a:t>
            </a:r>
          </a:p>
          <a:p>
            <a:pPr lvl="1"/>
            <a:r>
              <a:rPr lang="en-US" dirty="0"/>
              <a:t>Garbage</a:t>
            </a:r>
          </a:p>
          <a:p>
            <a:r>
              <a:rPr lang="en-US" dirty="0" err="1"/>
              <a:t>GridSearch</a:t>
            </a:r>
            <a:r>
              <a:rPr lang="en-US" dirty="0"/>
              <a:t> with 5-fold CV</a:t>
            </a:r>
          </a:p>
          <a:p>
            <a:pPr lvl="1"/>
            <a:r>
              <a:rPr lang="en-US" dirty="0"/>
              <a:t>Accuracy of 0.53 as well</a:t>
            </a:r>
          </a:p>
          <a:p>
            <a:r>
              <a:rPr lang="en-US" dirty="0"/>
              <a:t>This model has so little data</a:t>
            </a:r>
          </a:p>
          <a:p>
            <a:pPr lvl="1"/>
            <a:r>
              <a:rPr lang="en-US" dirty="0"/>
              <a:t>No wonder it can’t do anything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4B26EC-D08B-4325-843D-B369312AB8B6}"/>
              </a:ext>
            </a:extLst>
          </p:cNvPr>
          <p:cNvSpPr/>
          <p:nvPr/>
        </p:nvSpPr>
        <p:spPr>
          <a:xfrm>
            <a:off x="8177463" y="1825625"/>
            <a:ext cx="31763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win	</a:t>
            </a:r>
            <a:r>
              <a:rPr lang="en-US" dirty="0" err="1"/>
              <a:t>item_id</a:t>
            </a:r>
            <a:endParaRPr lang="en-US" dirty="0"/>
          </a:p>
          <a:p>
            <a:r>
              <a:rPr lang="en-US" dirty="0"/>
              <a:t>0	False	3020</a:t>
            </a:r>
          </a:p>
          <a:p>
            <a:r>
              <a:rPr lang="en-US" dirty="0"/>
              <a:t>1	False	3117</a:t>
            </a:r>
          </a:p>
          <a:p>
            <a:r>
              <a:rPr lang="en-US" dirty="0"/>
              <a:t>2	False	1416</a:t>
            </a:r>
          </a:p>
          <a:p>
            <a:r>
              <a:rPr lang="en-US" dirty="0"/>
              <a:t>3	False	3020</a:t>
            </a:r>
          </a:p>
          <a:p>
            <a:r>
              <a:rPr lang="en-US" dirty="0"/>
              <a:t>4	False	3078</a:t>
            </a:r>
          </a:p>
        </p:txBody>
      </p:sp>
    </p:spTree>
    <p:extLst>
      <p:ext uri="{BB962C8B-B14F-4D97-AF65-F5344CB8AC3E}">
        <p14:creationId xmlns:p14="http://schemas.microsoft.com/office/powerpoint/2010/main" val="1879937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766F-F7BE-445D-8B0D-E7B778F5B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5F560-1312-4526-9E6E-27E9F5A54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6600"/>
          </a:xfrm>
        </p:spPr>
        <p:txBody>
          <a:bodyPr>
            <a:normAutofit/>
          </a:bodyPr>
          <a:lstStyle/>
          <a:p>
            <a:r>
              <a:rPr lang="en-US" dirty="0"/>
              <a:t>A single inventory isn’t a good predictor</a:t>
            </a:r>
          </a:p>
          <a:p>
            <a:pPr lvl="1"/>
            <a:r>
              <a:rPr lang="en-US" dirty="0"/>
              <a:t>I’m not using timing data right now</a:t>
            </a:r>
          </a:p>
          <a:p>
            <a:pPr lvl="1"/>
            <a:r>
              <a:rPr lang="en-US" dirty="0"/>
              <a:t>Needs a sort of normalization</a:t>
            </a:r>
          </a:p>
          <a:p>
            <a:r>
              <a:rPr lang="en-US" dirty="0"/>
              <a:t>Solution: Team-Wide Item Differences</a:t>
            </a:r>
          </a:p>
          <a:p>
            <a:pPr lvl="1"/>
            <a:r>
              <a:rPr lang="en-US" dirty="0"/>
              <a:t>See how many of each item an entire team has</a:t>
            </a:r>
          </a:p>
          <a:p>
            <a:pPr lvl="1"/>
            <a:r>
              <a:rPr lang="en-US" dirty="0"/>
              <a:t>Compare that to the other team</a:t>
            </a:r>
          </a:p>
          <a:p>
            <a:pPr lvl="1"/>
            <a:r>
              <a:rPr lang="en-US" dirty="0"/>
              <a:t>Similar to my process for unmasking</a:t>
            </a:r>
          </a:p>
          <a:p>
            <a:r>
              <a:rPr lang="en-US" dirty="0"/>
              <a:t>Fixes the masking problem</a:t>
            </a:r>
          </a:p>
          <a:p>
            <a:r>
              <a:rPr lang="en-US" dirty="0"/>
              <a:t>Takes into account that </a:t>
            </a:r>
            <a:r>
              <a:rPr lang="en-US" dirty="0" err="1"/>
              <a:t>LoL</a:t>
            </a:r>
            <a:r>
              <a:rPr lang="en-US" dirty="0"/>
              <a:t> is a team game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49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The Objective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06661" y="1685105"/>
            <a:ext cx="4863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Objective: Destroy the Nexus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94D047-6E50-4693-B79E-768025672153}"/>
              </a:ext>
            </a:extLst>
          </p:cNvPr>
          <p:cNvSpPr txBox="1"/>
          <p:nvPr/>
        </p:nvSpPr>
        <p:spPr>
          <a:xfrm>
            <a:off x="5152970" y="2009353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 Base Nexus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D60002-DD46-4696-8E30-59829EC283C9}"/>
              </a:ext>
            </a:extLst>
          </p:cNvPr>
          <p:cNvSpPr txBox="1"/>
          <p:nvPr/>
        </p:nvSpPr>
        <p:spPr>
          <a:xfrm>
            <a:off x="1748862" y="5439584"/>
            <a:ext cx="171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Blue Base Nexus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4DA7E4-6718-4183-989D-FA3C5C3B10E3}"/>
              </a:ext>
            </a:extLst>
          </p:cNvPr>
          <p:cNvSpPr/>
          <p:nvPr/>
        </p:nvSpPr>
        <p:spPr>
          <a:xfrm>
            <a:off x="5513861" y="2281639"/>
            <a:ext cx="285226" cy="262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7FBCD7-E7F7-4DA9-A4E9-2FC6BF8AA6D2}"/>
              </a:ext>
            </a:extLst>
          </p:cNvPr>
          <p:cNvSpPr/>
          <p:nvPr/>
        </p:nvSpPr>
        <p:spPr>
          <a:xfrm>
            <a:off x="1870745" y="5243323"/>
            <a:ext cx="317642" cy="27683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742FCA-8DDD-4F39-9A3E-BF2CBAC14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52" y="2544404"/>
            <a:ext cx="2927691" cy="29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856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CD28-84F1-4FB3-9446-1B7CF9D8A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Feature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EF898-1587-4588-AEDF-C00DD59EA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903538"/>
          </a:xfrm>
        </p:spPr>
        <p:txBody>
          <a:bodyPr/>
          <a:lstStyle/>
          <a:p>
            <a:r>
              <a:rPr lang="en-US" dirty="0"/>
              <a:t>Row for each game</a:t>
            </a:r>
          </a:p>
          <a:p>
            <a:r>
              <a:rPr lang="en-US" dirty="0"/>
              <a:t>Column for each item ID (including 0, Empty Item Slot)</a:t>
            </a:r>
          </a:p>
          <a:p>
            <a:r>
              <a:rPr lang="en-US" dirty="0"/>
              <a:t>Value is the # of that item team 1 has – the # of that item team 2 has</a:t>
            </a:r>
          </a:p>
          <a:p>
            <a:pPr lvl="1"/>
            <a:r>
              <a:rPr lang="en-US" dirty="0"/>
              <a:t>Positive values indicate team 1 has more of the item</a:t>
            </a:r>
          </a:p>
          <a:p>
            <a:pPr lvl="1"/>
            <a:r>
              <a:rPr lang="en-US" dirty="0"/>
              <a:t>Negative values indicate team 2 has more of the item</a:t>
            </a:r>
          </a:p>
          <a:p>
            <a:pPr lvl="1"/>
            <a:r>
              <a:rPr lang="en-US" dirty="0"/>
              <a:t>0 indicates that same number of them item on both teams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32FB8E-4210-4D29-9B6C-017A4B100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596939"/>
              </p:ext>
            </p:extLst>
          </p:nvPr>
        </p:nvGraphicFramePr>
        <p:xfrm>
          <a:off x="838200" y="4649791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108014987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61205750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2751335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08295932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0572331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93803614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4932060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80899957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82587869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58278818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2369702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93443916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132592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74812025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26856549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0534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1402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1412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3153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3157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3285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07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0695502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32B257D-18BF-45F9-A2EF-90FEB68B1DAF}"/>
              </a:ext>
            </a:extLst>
          </p:cNvPr>
          <p:cNvSpPr txBox="1">
            <a:spLocks/>
          </p:cNvSpPr>
          <p:nvPr/>
        </p:nvSpPr>
        <p:spPr>
          <a:xfrm>
            <a:off x="838200" y="5682648"/>
            <a:ext cx="10515600" cy="600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Predictor is the match result: 0 or 1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80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82FAF-5312-4F27-B84C-D0269E56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54B1D-4953-4A32-B262-8FD5827F6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Random Forest Classifier</a:t>
            </a:r>
          </a:p>
          <a:p>
            <a:pPr lvl="1"/>
            <a:r>
              <a:rPr lang="en-US" dirty="0"/>
              <a:t>Features: ‘auto’</a:t>
            </a:r>
          </a:p>
          <a:p>
            <a:pPr lvl="1"/>
            <a:r>
              <a:rPr lang="en-US" dirty="0" err="1"/>
              <a:t>n_estimators</a:t>
            </a:r>
            <a:r>
              <a:rPr lang="en-US" dirty="0"/>
              <a:t>: 10</a:t>
            </a:r>
          </a:p>
          <a:p>
            <a:pPr lvl="1"/>
            <a:r>
              <a:rPr lang="en-US" dirty="0"/>
              <a:t>Accuracy: 0.69</a:t>
            </a:r>
          </a:p>
          <a:p>
            <a:r>
              <a:rPr lang="en-US" dirty="0"/>
              <a:t>Best RF from Grid Search with 5 – fold CV</a:t>
            </a:r>
          </a:p>
          <a:p>
            <a:pPr lvl="1"/>
            <a:r>
              <a:rPr lang="en-US" dirty="0"/>
              <a:t>Features: ‘auto’ (really it was 81)</a:t>
            </a:r>
          </a:p>
          <a:p>
            <a:pPr lvl="1"/>
            <a:r>
              <a:rPr lang="en-US" dirty="0" err="1"/>
              <a:t>n_estimators</a:t>
            </a:r>
            <a:r>
              <a:rPr lang="en-US" dirty="0"/>
              <a:t>: 50</a:t>
            </a:r>
          </a:p>
          <a:p>
            <a:pPr lvl="1"/>
            <a:r>
              <a:rPr lang="en-US" dirty="0"/>
              <a:t>Accuracy: 0.73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4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A0BCE4-DAC3-4384-A160-24F751547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0"/>
            <a:ext cx="12192000" cy="40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65C1F-2AD3-4EC0-BC08-F00C36D6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64901-B09F-4180-89E5-3D03D4103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9049"/>
          </a:xfrm>
        </p:spPr>
        <p:txBody>
          <a:bodyPr/>
          <a:lstStyle/>
          <a:p>
            <a:r>
              <a:rPr lang="en-US" dirty="0"/>
              <a:t>Random Forest chose to have each column be a feature</a:t>
            </a:r>
          </a:p>
          <a:p>
            <a:pPr lvl="1"/>
            <a:r>
              <a:rPr lang="en-US" dirty="0"/>
              <a:t>Each item is a feature!</a:t>
            </a:r>
          </a:p>
          <a:p>
            <a:pPr lvl="1"/>
            <a:r>
              <a:rPr lang="en-US" dirty="0"/>
              <a:t>Easy to interpret? Kind of</a:t>
            </a:r>
          </a:p>
        </p:txBody>
      </p:sp>
    </p:spTree>
    <p:extLst>
      <p:ext uri="{BB962C8B-B14F-4D97-AF65-F5344CB8AC3E}">
        <p14:creationId xmlns:p14="http://schemas.microsoft.com/office/powerpoint/2010/main" val="2141844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97E1A3C-D557-4FEA-B04D-44A997FB5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0723"/>
            <a:ext cx="9063789" cy="2265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C1F10-5D0E-4860-B9F8-0628B524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45761-D759-4FB4-85AD-DA8BDE917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4649"/>
          </a:xfrm>
        </p:spPr>
        <p:txBody>
          <a:bodyPr/>
          <a:lstStyle/>
          <a:p>
            <a:r>
              <a:rPr lang="en-US" dirty="0"/>
              <a:t>I can find the most and least important features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D5F7E97-B998-4777-8751-616D532E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46670"/>
            <a:ext cx="9063789" cy="2265947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8C3536-3F39-4739-8366-192ABAD82BB4}"/>
              </a:ext>
            </a:extLst>
          </p:cNvPr>
          <p:cNvSpPr txBox="1">
            <a:spLocks/>
          </p:cNvSpPr>
          <p:nvPr/>
        </p:nvSpPr>
        <p:spPr>
          <a:xfrm>
            <a:off x="8273716" y="4237119"/>
            <a:ext cx="3918284" cy="564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But what do they mean?</a:t>
            </a:r>
          </a:p>
        </p:txBody>
      </p:sp>
    </p:spTree>
    <p:extLst>
      <p:ext uri="{BB962C8B-B14F-4D97-AF65-F5344CB8AC3E}">
        <p14:creationId xmlns:p14="http://schemas.microsoft.com/office/powerpoint/2010/main" val="17090907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EC138-300E-4E1F-9010-28B29803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96CA2-7E0E-41E2-8D8D-2F091108D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same data</a:t>
            </a:r>
          </a:p>
          <a:p>
            <a:r>
              <a:rPr lang="en-US" dirty="0"/>
              <a:t>Advantages over Random Forests</a:t>
            </a:r>
          </a:p>
          <a:p>
            <a:pPr lvl="1"/>
            <a:r>
              <a:rPr lang="en-US" dirty="0"/>
              <a:t>Easier to interpret</a:t>
            </a:r>
          </a:p>
          <a:p>
            <a:pPr lvl="1"/>
            <a:r>
              <a:rPr lang="en-US" dirty="0"/>
              <a:t>Naturally focuses on binary predictions</a:t>
            </a:r>
          </a:p>
          <a:p>
            <a:pPr lvl="1"/>
            <a:r>
              <a:rPr lang="en-US" dirty="0"/>
              <a:t>Should be more accurate</a:t>
            </a:r>
          </a:p>
        </p:txBody>
      </p:sp>
    </p:spTree>
    <p:extLst>
      <p:ext uri="{BB962C8B-B14F-4D97-AF65-F5344CB8AC3E}">
        <p14:creationId xmlns:p14="http://schemas.microsoft.com/office/powerpoint/2010/main" val="16592370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4373-7AB7-40FE-84C9-2BBDDADF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05FFA-BDBA-4FE6-9BC1-0765B21D7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Logistic Regression</a:t>
            </a:r>
          </a:p>
          <a:p>
            <a:pPr lvl="1"/>
            <a:r>
              <a:rPr lang="en-US" dirty="0"/>
              <a:t>L2 Penalty</a:t>
            </a:r>
          </a:p>
          <a:p>
            <a:pPr lvl="1"/>
            <a:r>
              <a:rPr lang="en-US" dirty="0"/>
              <a:t>Penalty Normalization C: 1.0</a:t>
            </a:r>
          </a:p>
          <a:p>
            <a:pPr lvl="1"/>
            <a:r>
              <a:rPr lang="en-US" dirty="0"/>
              <a:t>Training Accuracy: 0.92</a:t>
            </a:r>
          </a:p>
          <a:p>
            <a:pPr lvl="1"/>
            <a:r>
              <a:rPr lang="en-US" dirty="0"/>
              <a:t>Test Accuracy: 0.89</a:t>
            </a:r>
          </a:p>
          <a:p>
            <a:r>
              <a:rPr lang="en-US" dirty="0"/>
              <a:t>Huge Improvements over Random Forests</a:t>
            </a:r>
          </a:p>
          <a:p>
            <a:r>
              <a:rPr lang="en-US" dirty="0"/>
              <a:t>Grid Search Returned the same parameters as the default LR</a:t>
            </a:r>
          </a:p>
        </p:txBody>
      </p:sp>
    </p:spTree>
    <p:extLst>
      <p:ext uri="{BB962C8B-B14F-4D97-AF65-F5344CB8AC3E}">
        <p14:creationId xmlns:p14="http://schemas.microsoft.com/office/powerpoint/2010/main" val="25634522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16A562-86A5-4CA9-90CD-E089DD624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150" y="2834442"/>
            <a:ext cx="5487650" cy="365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F7AE53-7C51-460C-BBBC-99CA1B4E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7CA65-8D5F-470C-91BB-9BB7C7DC0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6550"/>
          </a:xfrm>
        </p:spPr>
        <p:txBody>
          <a:bodyPr/>
          <a:lstStyle/>
          <a:p>
            <a:r>
              <a:rPr lang="en-US" dirty="0"/>
              <a:t>Feature Coefficients</a:t>
            </a:r>
          </a:p>
          <a:p>
            <a:pPr lvl="1"/>
            <a:r>
              <a:rPr lang="en-US" dirty="0"/>
              <a:t>Higher numbers == Higher chance of winning</a:t>
            </a:r>
          </a:p>
          <a:p>
            <a:pPr lvl="1"/>
            <a:r>
              <a:rPr lang="en-US" dirty="0"/>
              <a:t>Lower numbers  == Lower chance of winning</a:t>
            </a:r>
          </a:p>
          <a:p>
            <a:r>
              <a:rPr lang="en-US" dirty="0"/>
              <a:t>A few coefficients below 0…</a:t>
            </a:r>
          </a:p>
          <a:p>
            <a:r>
              <a:rPr lang="en-US" dirty="0"/>
              <a:t>Only a few very high</a:t>
            </a:r>
          </a:p>
          <a:p>
            <a:r>
              <a:rPr lang="en-US" dirty="0"/>
              <a:t>Potential Anomalies!</a:t>
            </a:r>
          </a:p>
        </p:txBody>
      </p:sp>
    </p:spTree>
    <p:extLst>
      <p:ext uri="{BB962C8B-B14F-4D97-AF65-F5344CB8AC3E}">
        <p14:creationId xmlns:p14="http://schemas.microsoft.com/office/powerpoint/2010/main" val="16709495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F6C3C8B-E9DD-4DB4-91C5-62DE48ADB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4474346"/>
            <a:ext cx="9534616" cy="2383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E9E8E-EF19-4ABA-9547-AB34F687D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7AC8C-6410-4493-8F1A-6BE8E4B7A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6733"/>
          </a:xfrm>
        </p:spPr>
        <p:txBody>
          <a:bodyPr/>
          <a:lstStyle/>
          <a:p>
            <a:r>
              <a:rPr lang="en-US" dirty="0"/>
              <a:t>Which items have good coefficients? Bad?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848351-0996-4186-8A9F-B33EC2B7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7173"/>
            <a:ext cx="9534617" cy="23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42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9A439-3ADA-46DF-B0B5-E0BCE8A6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5022E-CB1A-40F7-8A05-2BE46657D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01410" cy="4435642"/>
          </a:xfrm>
        </p:spPr>
        <p:txBody>
          <a:bodyPr>
            <a:normAutofit/>
          </a:bodyPr>
          <a:lstStyle/>
          <a:p>
            <a:r>
              <a:rPr lang="en-US" dirty="0"/>
              <a:t>Do the models agree on what items are important?</a:t>
            </a:r>
          </a:p>
          <a:p>
            <a:r>
              <a:rPr lang="en-US" dirty="0"/>
              <a:t>Almost completely!</a:t>
            </a:r>
          </a:p>
          <a:p>
            <a:r>
              <a:rPr lang="en-US" dirty="0"/>
              <a:t>Only exception is the Empty item slot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DAACA-CA96-4D41-A146-4A565FADF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610" y="1690688"/>
            <a:ext cx="5914190" cy="443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901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BC2F-EDCF-49E0-8CE3-6E8A4C2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Compare to my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1746-822C-4B98-A882-BFDD102B7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2775"/>
          </a:xfrm>
        </p:spPr>
        <p:txBody>
          <a:bodyPr/>
          <a:lstStyle/>
          <a:p>
            <a:r>
              <a:rPr lang="en-US" dirty="0"/>
              <a:t>Recall this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4AFFA-BCC6-471B-99CD-19518F7EF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7344"/>
            <a:ext cx="8311061" cy="41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2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Towers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06661" y="1685105"/>
            <a:ext cx="48637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Block the lanes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Shoot enemy champions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Shoot enemy minions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D5D1B-FE72-4875-BCB9-AC67B4AB9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161" y="3107752"/>
            <a:ext cx="1511542" cy="23777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DAC51F-8A7C-4A50-AC63-D7D42A6AF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3808" y="2117608"/>
            <a:ext cx="390831" cy="3908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CD7535-1A35-4AF6-A46B-15D6A32A8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82285" y="2117608"/>
            <a:ext cx="390831" cy="3908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A7DDB2-8D77-4138-9113-258632183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3116" y="3403964"/>
            <a:ext cx="390831" cy="3908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E1837E-FBE4-4DF2-ACD3-C87DAC06A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17998" y="3005915"/>
            <a:ext cx="390831" cy="3908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A08970-64A7-4918-BC72-77F05C3F2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93438" y="5140414"/>
            <a:ext cx="390831" cy="3908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FB21C55-1584-43D2-9DD1-71A944B44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1854" y="4899212"/>
            <a:ext cx="390831" cy="3908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900467-B173-419A-B3E6-12ACB6B29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26091" y="5290043"/>
            <a:ext cx="390831" cy="3908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BAD0CE-1E5E-4172-9A38-001EA44AD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98566" y="2504391"/>
            <a:ext cx="390831" cy="3908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1883B5E-5298-4E32-A5C5-113B214CF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3151" y="2257882"/>
            <a:ext cx="390831" cy="3908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EDC9A4-1792-4DC0-BB9C-05C46ED80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90426" y="2147718"/>
            <a:ext cx="390831" cy="3908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8F70674-BCDB-46FD-81B1-4C78F8BD8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30587" y="2727208"/>
            <a:ext cx="390831" cy="3908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82B75E3-471E-43B1-81B4-3A9E7A180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2812" y="2923081"/>
            <a:ext cx="390831" cy="3908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5C2B7D6-2AF6-4782-9F36-D76226687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60558" y="3461675"/>
            <a:ext cx="390831" cy="39083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B6EFCE8-BB01-4207-B73E-D476452FB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27133" y="4441500"/>
            <a:ext cx="390831" cy="39083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43B4662-7D09-4CFE-91D1-5B6CFEC5D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52180" y="4565092"/>
            <a:ext cx="390831" cy="39083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FE81CE6-D9E4-44C4-A14E-2AC468959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2224" y="4380601"/>
            <a:ext cx="390831" cy="39083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26D433A-7F4C-417B-9E2E-6449C1F5F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6869" y="5290044"/>
            <a:ext cx="390831" cy="39083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12AE5A2-BF17-4C4C-B227-ED48D53BA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89706" y="5290045"/>
            <a:ext cx="390831" cy="39083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C8984-4C53-4121-B3ED-3B1BB9F30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31623" y="4248862"/>
            <a:ext cx="390831" cy="3908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2741388-8352-44C0-A4BA-B2C901865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11066" y="3911687"/>
            <a:ext cx="390831" cy="39083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92D5D3-51E4-4962-95D0-C72BD5003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2225" y="3794795"/>
            <a:ext cx="390831" cy="39083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AFC3A9C-654B-418B-B1BB-96A4EB440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82107" y="2859623"/>
            <a:ext cx="390831" cy="39083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55EF123-5A83-4B7C-B914-C14CA6FCFB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4" r="30926"/>
          <a:stretch/>
        </p:blipFill>
        <p:spPr>
          <a:xfrm>
            <a:off x="7692951" y="3110829"/>
            <a:ext cx="1511542" cy="238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401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D6E0-7725-415B-8812-4C1BACF1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Compare to my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DC2BE-BFC7-4432-8175-CA3363BA5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42" y="1690688"/>
            <a:ext cx="6402916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648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D6E0-7725-415B-8812-4C1BACF1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Compare to my Statistics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11BB-972F-48BC-8D44-8845F2FC3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81" y="1690688"/>
            <a:ext cx="6406037" cy="480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078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644B7-046B-47DF-8BF6-B42FC278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Bias Problems?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2875-2992-4B04-B52A-0FB6998BB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0 column</a:t>
            </a:r>
          </a:p>
          <a:p>
            <a:pPr lvl="1"/>
            <a:r>
              <a:rPr lang="en-US" dirty="0"/>
              <a:t>Good for predicting a game’s outcome</a:t>
            </a:r>
          </a:p>
          <a:p>
            <a:pPr lvl="1"/>
            <a:r>
              <a:rPr lang="en-US" dirty="0"/>
              <a:t>Not technically an item</a:t>
            </a:r>
          </a:p>
          <a:p>
            <a:r>
              <a:rPr lang="en-US" dirty="0"/>
              <a:t>The Logistic Regression intercept</a:t>
            </a:r>
          </a:p>
          <a:p>
            <a:pPr lvl="1"/>
            <a:r>
              <a:rPr lang="en-US" dirty="0"/>
              <a:t>With an intercept, feeding the model all 0s doesn’t return 50/50</a:t>
            </a:r>
          </a:p>
          <a:p>
            <a:pPr lvl="1"/>
            <a:r>
              <a:rPr lang="en-US" dirty="0"/>
              <a:t>It should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3FC9D-B791-4239-A919-BC9513F1AB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7158999" y="4644225"/>
            <a:ext cx="1713858" cy="1232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9DE70-16EF-4A06-870F-6CC6EC04A7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3319144" y="4644225"/>
            <a:ext cx="1713858" cy="1232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E3AA4-E863-4030-AD58-BAE9111CDE80}"/>
              </a:ext>
            </a:extLst>
          </p:cNvPr>
          <p:cNvSpPr txBox="1"/>
          <p:nvPr/>
        </p:nvSpPr>
        <p:spPr>
          <a:xfrm>
            <a:off x="5846669" y="5029638"/>
            <a:ext cx="498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664460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1CB4F-4484-47BD-8517-A727BFFD8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DECD7-FED7-4A5B-B04A-2BD4962FE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the 0 column from the data</a:t>
            </a:r>
          </a:p>
          <a:p>
            <a:r>
              <a:rPr lang="en-US" dirty="0"/>
              <a:t>Don’t fit an intercept</a:t>
            </a:r>
          </a:p>
          <a:p>
            <a:r>
              <a:rPr lang="en-US" dirty="0"/>
              <a:t>Training accuracy: 0.898</a:t>
            </a:r>
          </a:p>
          <a:p>
            <a:r>
              <a:rPr lang="en-US" dirty="0"/>
              <a:t>Test accuracy: 0.881</a:t>
            </a:r>
          </a:p>
          <a:p>
            <a:r>
              <a:rPr lang="en-US" dirty="0"/>
              <a:t>Only slightly worse at predicting match results</a:t>
            </a:r>
          </a:p>
          <a:p>
            <a:r>
              <a:rPr lang="en-US" dirty="0"/>
              <a:t>Feature coefficients should be slightly more useful now</a:t>
            </a:r>
          </a:p>
          <a:p>
            <a:r>
              <a:rPr lang="en-US" dirty="0"/>
              <a:t>Grid search yielded the default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2469081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7BC18-B4E0-4A24-A79E-8A0230A9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BC6A5-38B3-4BCE-8026-8AC72FC44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869322"/>
          </a:xfrm>
        </p:spPr>
        <p:txBody>
          <a:bodyPr>
            <a:normAutofit/>
          </a:bodyPr>
          <a:lstStyle/>
          <a:p>
            <a:r>
              <a:rPr lang="en-US" dirty="0"/>
              <a:t>How do the feature coefficients compare to the first LR?</a:t>
            </a:r>
          </a:p>
          <a:p>
            <a:r>
              <a:rPr lang="en-US" dirty="0"/>
              <a:t>Very similar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DAFDE-9CEB-4F50-A694-F373210B3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3199566"/>
            <a:ext cx="5487650" cy="3658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984226-3E13-4BD4-9CC4-2E33D750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99567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656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6C0D5-9817-47BF-921E-F4D8F3BC5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Machine Learning: Compare to my Statistics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A047C-9542-43C3-B841-CDFC3968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5739" cy="725070"/>
          </a:xfrm>
        </p:spPr>
        <p:txBody>
          <a:bodyPr/>
          <a:lstStyle/>
          <a:p>
            <a:r>
              <a:rPr lang="en-US" dirty="0"/>
              <a:t>With Intercept and 0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FF951-EFB8-4523-B90C-8388AD703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6" y="2292432"/>
            <a:ext cx="6087423" cy="4565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D2A05C-30A6-4E09-AED2-C8FCF2528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061" y="2292433"/>
            <a:ext cx="6087423" cy="456556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A47D3F-6CCF-4651-BB18-F588AA9AEA51}"/>
              </a:ext>
            </a:extLst>
          </p:cNvPr>
          <p:cNvSpPr txBox="1">
            <a:spLocks/>
          </p:cNvSpPr>
          <p:nvPr/>
        </p:nvSpPr>
        <p:spPr>
          <a:xfrm>
            <a:off x="6283939" y="1825625"/>
            <a:ext cx="5445739" cy="72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Without Intercept and 0 column</a:t>
            </a:r>
          </a:p>
        </p:txBody>
      </p:sp>
    </p:spTree>
    <p:extLst>
      <p:ext uri="{BB962C8B-B14F-4D97-AF65-F5344CB8AC3E}">
        <p14:creationId xmlns:p14="http://schemas.microsoft.com/office/powerpoint/2010/main" val="7233645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31141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3B0E-166E-4259-BE21-06452E64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I recommend?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A4F0-94E6-433D-BF85-6046A0D86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analyses</a:t>
            </a:r>
          </a:p>
          <a:p>
            <a:pPr lvl="1"/>
            <a:r>
              <a:rPr lang="en-US" dirty="0"/>
              <a:t>Avg win rate was &gt; 1.96 std dev’s away from the item’s win rate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Top 10 / Bottom 10 Feature Coefficients</a:t>
            </a:r>
          </a:p>
          <a:p>
            <a:pPr lvl="1"/>
            <a:r>
              <a:rPr lang="en-US" dirty="0"/>
              <a:t>Unusually high / low impact on the game’s result</a:t>
            </a:r>
          </a:p>
          <a:p>
            <a:r>
              <a:rPr lang="en-US" dirty="0"/>
              <a:t>That intersection – strong rebalance recommendation</a:t>
            </a:r>
          </a:p>
          <a:p>
            <a:r>
              <a:rPr lang="en-US" dirty="0"/>
              <a:t>Their union minus the intersection – moderate rebalance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4241274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C2C5-A6C5-4E2F-BA9F-658E5353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 Items that are Too Weak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2220-FAB6-444D-A066-B29CAC3E9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78025"/>
            <a:ext cx="5257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 err="1"/>
              <a:t>Bloodrazor</a:t>
            </a:r>
            <a:r>
              <a:rPr lang="en-US" dirty="0"/>
              <a:t> (red) </a:t>
            </a:r>
          </a:p>
          <a:p>
            <a:pPr lvl="1"/>
            <a:r>
              <a:rPr lang="en-US" dirty="0"/>
              <a:t>Wit’s End</a:t>
            </a:r>
          </a:p>
          <a:p>
            <a:pPr lvl="1"/>
            <a:r>
              <a:rPr lang="en-US" dirty="0"/>
              <a:t>Mikael’s Crucible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GLP-800</a:t>
            </a:r>
          </a:p>
          <a:p>
            <a:pPr lvl="1"/>
            <a:r>
              <a:rPr lang="en-US" dirty="0"/>
              <a:t>Athene’s Unholy Grail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/>
              <a:t>Adaptive Helm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Protobelt-01</a:t>
            </a:r>
          </a:p>
          <a:p>
            <a:pPr lvl="1"/>
            <a:r>
              <a:rPr lang="en-US" dirty="0"/>
              <a:t>Trinity Force</a:t>
            </a:r>
          </a:p>
          <a:p>
            <a:pPr lvl="1"/>
            <a:r>
              <a:rPr lang="en-US" dirty="0" err="1"/>
              <a:t>Muramana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(blue)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617B5D-27D7-409E-8F90-0F662238499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257800" cy="248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both analyses</a:t>
            </a:r>
          </a:p>
          <a:p>
            <a:pPr lvl="1"/>
            <a:r>
              <a:rPr lang="en-US" dirty="0"/>
              <a:t>Runic Echoes (blue)</a:t>
            </a:r>
          </a:p>
          <a:p>
            <a:pPr lvl="1"/>
            <a:r>
              <a:rPr lang="en-US" dirty="0"/>
              <a:t>Remnant of the Ascended</a:t>
            </a:r>
          </a:p>
          <a:p>
            <a:pPr lvl="1"/>
            <a:r>
              <a:rPr lang="en-US" dirty="0"/>
              <a:t>Warrior (blue)</a:t>
            </a:r>
          </a:p>
          <a:p>
            <a:pPr lvl="1"/>
            <a:r>
              <a:rPr lang="en-US" dirty="0" err="1"/>
              <a:t>Manamune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(red)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F44475-A1C2-4139-8A7C-A39FA79ED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35923E-E195-481D-83F5-535BA5E24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872790"/>
            <a:ext cx="812698" cy="81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3D99C2-9365-4578-87A2-8F494C42F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A36D0C-9D11-44A4-B1FF-041024CE2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31572C-3BE5-4FD0-A2F4-38893A5416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47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707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C2C5-A6C5-4E2F-BA9F-658E5353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Recommendations: Items that are Too Weak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2220-FAB6-444D-A066-B29CAC3E9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78025"/>
            <a:ext cx="5257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Bloodrazor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(red) </a:t>
            </a:r>
          </a:p>
          <a:p>
            <a:pPr lvl="1"/>
            <a:r>
              <a:rPr lang="en-US" dirty="0"/>
              <a:t>Wit’s End</a:t>
            </a:r>
          </a:p>
          <a:p>
            <a:pPr lvl="1"/>
            <a:r>
              <a:rPr lang="en-US" dirty="0"/>
              <a:t>Mikael’s Crucible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GLP-800</a:t>
            </a:r>
          </a:p>
          <a:p>
            <a:pPr lvl="1"/>
            <a:r>
              <a:rPr lang="en-US" dirty="0"/>
              <a:t>Athene’s Unholy Grail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/>
              <a:t>Adaptive Helm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Protobelt-01</a:t>
            </a:r>
          </a:p>
          <a:p>
            <a:pPr lvl="1"/>
            <a:r>
              <a:rPr lang="en-US" dirty="0"/>
              <a:t>Trinity Force</a:t>
            </a:r>
          </a:p>
          <a:p>
            <a:pPr lvl="1"/>
            <a:r>
              <a:rPr lang="en-US" dirty="0" err="1"/>
              <a:t>Muramana</a:t>
            </a:r>
            <a:endParaRPr lang="en-US" dirty="0"/>
          </a:p>
          <a:p>
            <a:pPr lvl="1"/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Cinderhulk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(blue)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617B5D-27D7-409E-8F90-0F662238499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both analyses</a:t>
            </a:r>
          </a:p>
          <a:p>
            <a:pPr lvl="1"/>
            <a:r>
              <a:rPr lang="en-US" dirty="0"/>
              <a:t>Runic Echoes (blue)</a:t>
            </a:r>
          </a:p>
          <a:p>
            <a:pPr lvl="1"/>
            <a:r>
              <a:rPr lang="en-US" dirty="0"/>
              <a:t>Remnant of the Ascended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Warrior (blue)</a:t>
            </a:r>
          </a:p>
          <a:p>
            <a:pPr lvl="1"/>
            <a:r>
              <a:rPr lang="en-US" dirty="0" err="1"/>
              <a:t>Manamune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(red)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89B1C-CA8D-45E3-8E3D-77CAB9BDC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A1740-6C74-4FF0-BCBB-688ED6379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872790"/>
            <a:ext cx="812698" cy="812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2CB675-FD99-4E82-9053-8582373734D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1160B-4945-41CD-9467-649E25A9F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B5AF9F-387D-4605-A975-33B40B2B77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47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75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Minions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78467" y="1685105"/>
            <a:ext cx="48255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Spawn in every lane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Attack enemy units in front of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Help get through turrets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94D047-6E50-4693-B79E-768025672153}"/>
              </a:ext>
            </a:extLst>
          </p:cNvPr>
          <p:cNvSpPr txBox="1"/>
          <p:nvPr/>
        </p:nvSpPr>
        <p:spPr>
          <a:xfrm>
            <a:off x="5152970" y="2009353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 Base Nexus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D5A918-ACFF-4A0B-AD95-316CB3399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1"/>
          <a:stretch/>
        </p:blipFill>
        <p:spPr>
          <a:xfrm>
            <a:off x="7468894" y="3481133"/>
            <a:ext cx="4190383" cy="174397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0968CF2-F6B9-4A69-BCDB-9779CC9CFB30}"/>
              </a:ext>
            </a:extLst>
          </p:cNvPr>
          <p:cNvSpPr/>
          <p:nvPr/>
        </p:nvSpPr>
        <p:spPr>
          <a:xfrm rot="19257079">
            <a:off x="2035890" y="4534874"/>
            <a:ext cx="1854299" cy="2141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05B16A8-DEB9-44B1-AC8F-976CC39799BD}"/>
              </a:ext>
            </a:extLst>
          </p:cNvPr>
          <p:cNvSpPr/>
          <p:nvPr/>
        </p:nvSpPr>
        <p:spPr>
          <a:xfrm>
            <a:off x="2238203" y="5397810"/>
            <a:ext cx="2736469" cy="2141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15A7BA8-B7C4-4B27-80C4-0698475AA59B}"/>
              </a:ext>
            </a:extLst>
          </p:cNvPr>
          <p:cNvSpPr/>
          <p:nvPr/>
        </p:nvSpPr>
        <p:spPr>
          <a:xfrm rot="16200000">
            <a:off x="818560" y="3944663"/>
            <a:ext cx="2231162" cy="2141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97CFAC2-41FE-451B-A237-A3AACE8A02E2}"/>
              </a:ext>
            </a:extLst>
          </p:cNvPr>
          <p:cNvSpPr/>
          <p:nvPr/>
        </p:nvSpPr>
        <p:spPr>
          <a:xfrm>
            <a:off x="5619116" y="2623138"/>
            <a:ext cx="256341" cy="204691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B1398AC-D9FF-44E9-B36A-B1DA0625BC9E}"/>
              </a:ext>
            </a:extLst>
          </p:cNvPr>
          <p:cNvSpPr/>
          <p:nvPr/>
        </p:nvSpPr>
        <p:spPr>
          <a:xfrm rot="2930193">
            <a:off x="4665727" y="2220333"/>
            <a:ext cx="256341" cy="186704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2C275156-34C4-4F13-8DCE-D186C9AF1FFB}"/>
              </a:ext>
            </a:extLst>
          </p:cNvPr>
          <p:cNvSpPr/>
          <p:nvPr/>
        </p:nvSpPr>
        <p:spPr>
          <a:xfrm rot="5400000">
            <a:off x="4060116" y="1187598"/>
            <a:ext cx="256341" cy="230074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D60002-DD46-4696-8E30-59829EC283C9}"/>
              </a:ext>
            </a:extLst>
          </p:cNvPr>
          <p:cNvSpPr txBox="1"/>
          <p:nvPr/>
        </p:nvSpPr>
        <p:spPr>
          <a:xfrm>
            <a:off x="1748862" y="5439584"/>
            <a:ext cx="171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Blue Base Nexus</a:t>
            </a:r>
          </a:p>
        </p:txBody>
      </p:sp>
    </p:spTree>
    <p:extLst>
      <p:ext uri="{BB962C8B-B14F-4D97-AF65-F5344CB8AC3E}">
        <p14:creationId xmlns:p14="http://schemas.microsoft.com/office/powerpoint/2010/main" val="28672879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164D-D1BD-434F-9103-64B946B0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 Items that are Too Strong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B0F96-5C61-4959-91C7-07E646F4C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Flagged by both analyses</a:t>
            </a:r>
          </a:p>
          <a:p>
            <a:pPr lvl="1"/>
            <a:r>
              <a:rPr lang="en-US" dirty="0" err="1"/>
              <a:t>Rabadon’s</a:t>
            </a:r>
            <a:r>
              <a:rPr lang="en-US" dirty="0"/>
              <a:t> </a:t>
            </a:r>
            <a:r>
              <a:rPr lang="en-US" dirty="0" err="1"/>
              <a:t>Deathcap</a:t>
            </a:r>
            <a:endParaRPr lang="en-US" dirty="0"/>
          </a:p>
          <a:p>
            <a:pPr lvl="1"/>
            <a:r>
              <a:rPr lang="en-US" dirty="0" err="1"/>
              <a:t>Liandry’s</a:t>
            </a:r>
            <a:r>
              <a:rPr lang="en-US" dirty="0"/>
              <a:t> Torment</a:t>
            </a:r>
          </a:p>
          <a:p>
            <a:pPr lvl="1"/>
            <a:r>
              <a:rPr lang="en-US" dirty="0" err="1"/>
              <a:t>Sterak’s</a:t>
            </a:r>
            <a:r>
              <a:rPr lang="en-US" dirty="0"/>
              <a:t> Gage</a:t>
            </a:r>
          </a:p>
          <a:p>
            <a:pPr lvl="1"/>
            <a:r>
              <a:rPr lang="en-US" dirty="0"/>
              <a:t>Infinity Edge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589583-E44A-48F3-808D-774C146B0DB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Mortal Reminder</a:t>
            </a:r>
          </a:p>
          <a:p>
            <a:pPr lvl="1"/>
            <a:r>
              <a:rPr lang="en-US" dirty="0"/>
              <a:t>Edge of Night</a:t>
            </a:r>
          </a:p>
          <a:p>
            <a:pPr lvl="1"/>
            <a:r>
              <a:rPr lang="en-US" dirty="0"/>
              <a:t>Gargoyle </a:t>
            </a:r>
            <a:r>
              <a:rPr lang="en-US" dirty="0" err="1"/>
              <a:t>Stoneplate</a:t>
            </a:r>
            <a:endParaRPr lang="en-US" dirty="0"/>
          </a:p>
          <a:p>
            <a:pPr lvl="1"/>
            <a:r>
              <a:rPr lang="en-US" dirty="0" err="1"/>
              <a:t>Guinsoo’s</a:t>
            </a:r>
            <a:r>
              <a:rPr lang="en-US" dirty="0"/>
              <a:t> </a:t>
            </a:r>
            <a:r>
              <a:rPr lang="en-US" dirty="0" err="1"/>
              <a:t>Rageblade</a:t>
            </a:r>
            <a:endParaRPr lang="en-US" dirty="0"/>
          </a:p>
          <a:p>
            <a:pPr lvl="1"/>
            <a:r>
              <a:rPr lang="en-US" dirty="0" err="1"/>
              <a:t>Thornmail</a:t>
            </a:r>
            <a:endParaRPr lang="en-US" dirty="0"/>
          </a:p>
          <a:p>
            <a:pPr lvl="1"/>
            <a:r>
              <a:rPr lang="en-US" dirty="0"/>
              <a:t>Frozen Mallet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 err="1"/>
              <a:t>Statikk</a:t>
            </a:r>
            <a:r>
              <a:rPr lang="en-US" dirty="0"/>
              <a:t> Shiv</a:t>
            </a:r>
          </a:p>
          <a:p>
            <a:pPr lvl="1"/>
            <a:r>
              <a:rPr lang="en-US" dirty="0"/>
              <a:t>Zeke’s Convergence</a:t>
            </a:r>
          </a:p>
          <a:p>
            <a:pPr lvl="1"/>
            <a:r>
              <a:rPr lang="en-US" dirty="0" err="1"/>
              <a:t>Mejai’s</a:t>
            </a:r>
            <a:r>
              <a:rPr lang="en-US" dirty="0"/>
              <a:t> </a:t>
            </a:r>
            <a:r>
              <a:rPr lang="en-US" dirty="0" err="1"/>
              <a:t>Soulstealer</a:t>
            </a:r>
            <a:endParaRPr lang="en-US" dirty="0"/>
          </a:p>
          <a:p>
            <a:pPr lvl="1"/>
            <a:r>
              <a:rPr lang="en-US" dirty="0"/>
              <a:t>Guardian Angel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6720B7-4657-48BA-9142-9F76B137A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C012A-020F-49DE-86AA-AAA1342C5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23CB18-271D-4B33-BFA6-C7DB2C913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4A1493-3A9A-477A-91EA-3BAE2A05E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083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164D-D1BD-434F-9103-64B946B0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Recommendations: Items that are Too Strong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B0F96-5C61-4959-91C7-07E646F4C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Flagged by both analyses</a:t>
            </a:r>
          </a:p>
          <a:p>
            <a:pPr lvl="1"/>
            <a:r>
              <a:rPr lang="en-US" dirty="0" err="1"/>
              <a:t>Rabadon’s</a:t>
            </a:r>
            <a:r>
              <a:rPr lang="en-US" dirty="0"/>
              <a:t> </a:t>
            </a:r>
            <a:r>
              <a:rPr lang="en-US" dirty="0" err="1"/>
              <a:t>Deathcap</a:t>
            </a:r>
            <a:endParaRPr lang="en-US" dirty="0"/>
          </a:p>
          <a:p>
            <a:pPr lvl="1"/>
            <a:r>
              <a:rPr lang="en-US" dirty="0" err="1"/>
              <a:t>Liandry’s</a:t>
            </a:r>
            <a:r>
              <a:rPr lang="en-US" dirty="0"/>
              <a:t> Torment</a:t>
            </a:r>
          </a:p>
          <a:p>
            <a:pPr lvl="1"/>
            <a:r>
              <a:rPr lang="en-US" dirty="0" err="1"/>
              <a:t>Sterak’s</a:t>
            </a:r>
            <a:r>
              <a:rPr lang="en-US" dirty="0"/>
              <a:t> Gage</a:t>
            </a:r>
          </a:p>
          <a:p>
            <a:pPr lvl="1"/>
            <a:r>
              <a:rPr lang="en-US" dirty="0"/>
              <a:t>Infinity Edge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589583-E44A-48F3-808D-774C146B0DB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Mortal Reminder</a:t>
            </a:r>
          </a:p>
          <a:p>
            <a:pPr lvl="1"/>
            <a:r>
              <a:rPr lang="en-US" dirty="0"/>
              <a:t>Edge of Night</a:t>
            </a:r>
          </a:p>
          <a:p>
            <a:pPr lvl="1"/>
            <a:r>
              <a:rPr lang="en-US" dirty="0"/>
              <a:t>Gargoyle </a:t>
            </a:r>
            <a:r>
              <a:rPr lang="en-US" dirty="0" err="1"/>
              <a:t>Stoneplate</a:t>
            </a:r>
            <a:endParaRPr lang="en-US" dirty="0"/>
          </a:p>
          <a:p>
            <a:pPr lvl="1"/>
            <a:r>
              <a:rPr lang="en-US" dirty="0" err="1"/>
              <a:t>Guinsoo’s</a:t>
            </a:r>
            <a:r>
              <a:rPr lang="en-US" dirty="0"/>
              <a:t> </a:t>
            </a:r>
            <a:r>
              <a:rPr lang="en-US" dirty="0" err="1"/>
              <a:t>Rageblade</a:t>
            </a:r>
            <a:endParaRPr lang="en-US" dirty="0"/>
          </a:p>
          <a:p>
            <a:pPr lvl="1"/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Thornmail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Frozen Mallet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 err="1"/>
              <a:t>Statikk</a:t>
            </a:r>
            <a:r>
              <a:rPr lang="en-US" dirty="0"/>
              <a:t> Shiv</a:t>
            </a:r>
          </a:p>
          <a:p>
            <a:pPr lvl="1"/>
            <a:r>
              <a:rPr lang="en-US" dirty="0"/>
              <a:t>Zeke’s Convergence</a:t>
            </a:r>
          </a:p>
          <a:p>
            <a:pPr lvl="1"/>
            <a:r>
              <a:rPr lang="en-US" dirty="0" err="1"/>
              <a:t>Mejai’s</a:t>
            </a:r>
            <a:r>
              <a:rPr lang="en-US" dirty="0"/>
              <a:t> </a:t>
            </a:r>
            <a:r>
              <a:rPr lang="en-US" dirty="0" err="1"/>
              <a:t>Soulstealer</a:t>
            </a:r>
            <a:endParaRPr lang="en-US" dirty="0"/>
          </a:p>
          <a:p>
            <a:pPr lvl="1"/>
            <a:r>
              <a:rPr lang="en-US" dirty="0"/>
              <a:t>Guardian Angel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96A16-47EF-4E2B-9396-47CB4B4BF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4872790"/>
            <a:ext cx="812698" cy="812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69980-46A4-4225-9ACC-3E95536D7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66B18-372C-412D-A6C0-955BE862C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67176F-D4DA-4750-A8A2-1E2405E17D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775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39A5-1E72-4F38-8934-D6F8FEE4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2BE9E-8EED-4A89-84BB-E273FB6DC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862137" cy="4486275"/>
          </a:xfrm>
        </p:spPr>
        <p:txBody>
          <a:bodyPr>
            <a:normAutofit/>
          </a:bodyPr>
          <a:lstStyle/>
          <a:p>
            <a:r>
              <a:rPr lang="en-US" dirty="0"/>
              <a:t>Make stronger</a:t>
            </a:r>
          </a:p>
          <a:p>
            <a:pPr lvl="1"/>
            <a:r>
              <a:rPr lang="en-US" dirty="0"/>
              <a:t>Runic Echoes (blue)</a:t>
            </a:r>
          </a:p>
          <a:p>
            <a:pPr lvl="1"/>
            <a:r>
              <a:rPr lang="en-US" dirty="0"/>
              <a:t>Remnant of the Ascended</a:t>
            </a:r>
          </a:p>
          <a:p>
            <a:pPr lvl="1"/>
            <a:r>
              <a:rPr lang="en-US" dirty="0" err="1"/>
              <a:t>Manamune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(red)</a:t>
            </a:r>
          </a:p>
          <a:p>
            <a:r>
              <a:rPr lang="en-US" dirty="0"/>
              <a:t>Make weaker</a:t>
            </a:r>
          </a:p>
          <a:p>
            <a:pPr lvl="1"/>
            <a:r>
              <a:rPr lang="en-US" dirty="0" err="1"/>
              <a:t>Rabadon’s</a:t>
            </a:r>
            <a:r>
              <a:rPr lang="en-US" dirty="0"/>
              <a:t> </a:t>
            </a:r>
            <a:r>
              <a:rPr lang="en-US" dirty="0" err="1"/>
              <a:t>Deathcap</a:t>
            </a:r>
            <a:endParaRPr lang="en-US" dirty="0"/>
          </a:p>
          <a:p>
            <a:pPr lvl="1"/>
            <a:r>
              <a:rPr lang="en-US" dirty="0" err="1"/>
              <a:t>Liandry’s</a:t>
            </a:r>
            <a:r>
              <a:rPr lang="en-US" dirty="0"/>
              <a:t> Torment</a:t>
            </a:r>
          </a:p>
          <a:p>
            <a:pPr lvl="1"/>
            <a:r>
              <a:rPr lang="en-US" dirty="0" err="1"/>
              <a:t>Sterak’s</a:t>
            </a:r>
            <a:r>
              <a:rPr lang="en-US" dirty="0"/>
              <a:t> Gage</a:t>
            </a:r>
          </a:p>
          <a:p>
            <a:pPr lvl="1"/>
            <a:r>
              <a:rPr lang="en-US" dirty="0"/>
              <a:t>Infinity Edge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D73337-B6AC-4D9B-A039-B7259CFA7652}"/>
              </a:ext>
            </a:extLst>
          </p:cNvPr>
          <p:cNvSpPr txBox="1">
            <a:spLocks/>
          </p:cNvSpPr>
          <p:nvPr/>
        </p:nvSpPr>
        <p:spPr>
          <a:xfrm>
            <a:off x="4311316" y="1825624"/>
            <a:ext cx="45078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Consider making stronger</a:t>
            </a:r>
          </a:p>
          <a:p>
            <a:pPr lvl="1"/>
            <a:r>
              <a:rPr lang="en-US" sz="2000" dirty="0"/>
              <a:t>Wit’s End</a:t>
            </a:r>
          </a:p>
          <a:p>
            <a:pPr lvl="1"/>
            <a:r>
              <a:rPr lang="en-US" sz="2000" dirty="0"/>
              <a:t>Mikael’s Crucible</a:t>
            </a:r>
          </a:p>
          <a:p>
            <a:pPr lvl="1"/>
            <a:r>
              <a:rPr lang="en-US" sz="2000" dirty="0" err="1"/>
              <a:t>Hextech</a:t>
            </a:r>
            <a:r>
              <a:rPr lang="en-US" sz="2000" dirty="0"/>
              <a:t> GLP-800</a:t>
            </a:r>
          </a:p>
          <a:p>
            <a:pPr lvl="1"/>
            <a:r>
              <a:rPr lang="en-US" sz="2000" dirty="0"/>
              <a:t>Athene’s Unholy Grail</a:t>
            </a:r>
          </a:p>
          <a:p>
            <a:pPr lvl="1"/>
            <a:r>
              <a:rPr lang="en-US" sz="2000" dirty="0"/>
              <a:t>Adaptive Helm</a:t>
            </a:r>
          </a:p>
          <a:p>
            <a:pPr lvl="1"/>
            <a:r>
              <a:rPr lang="en-US" sz="2000" dirty="0" err="1"/>
              <a:t>Hextech</a:t>
            </a:r>
            <a:r>
              <a:rPr lang="en-US" sz="2000" dirty="0"/>
              <a:t> Protobelt-01</a:t>
            </a:r>
          </a:p>
          <a:p>
            <a:pPr lvl="1"/>
            <a:r>
              <a:rPr lang="en-US" sz="2000" dirty="0"/>
              <a:t>Trinity Force</a:t>
            </a:r>
          </a:p>
          <a:p>
            <a:pPr lvl="1"/>
            <a:r>
              <a:rPr lang="en-US" sz="2000" dirty="0" err="1"/>
              <a:t>Muramana</a:t>
            </a:r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B9EE26-D846-4003-B0AE-DF032389F4A2}"/>
              </a:ext>
            </a:extLst>
          </p:cNvPr>
          <p:cNvSpPr txBox="1">
            <a:spLocks/>
          </p:cNvSpPr>
          <p:nvPr/>
        </p:nvSpPr>
        <p:spPr>
          <a:xfrm>
            <a:off x="8173453" y="1825624"/>
            <a:ext cx="37137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Consider making weaker</a:t>
            </a:r>
          </a:p>
          <a:p>
            <a:pPr lvl="1"/>
            <a:r>
              <a:rPr lang="en-US" sz="2000" dirty="0"/>
              <a:t>Mortal Reminder</a:t>
            </a:r>
          </a:p>
          <a:p>
            <a:pPr lvl="1"/>
            <a:r>
              <a:rPr lang="en-US" sz="2000" dirty="0"/>
              <a:t>Edge of Night</a:t>
            </a:r>
          </a:p>
          <a:p>
            <a:pPr lvl="1"/>
            <a:r>
              <a:rPr lang="en-US" sz="2000" dirty="0"/>
              <a:t>Gargoyle </a:t>
            </a:r>
            <a:r>
              <a:rPr lang="en-US" sz="2000" dirty="0" err="1"/>
              <a:t>Stoneplate</a:t>
            </a:r>
            <a:endParaRPr lang="en-US" sz="2000" dirty="0"/>
          </a:p>
          <a:p>
            <a:pPr lvl="1"/>
            <a:r>
              <a:rPr lang="en-US" sz="2000" dirty="0" err="1"/>
              <a:t>Guinsoo’s</a:t>
            </a:r>
            <a:r>
              <a:rPr lang="en-US" sz="2000" dirty="0"/>
              <a:t> </a:t>
            </a:r>
            <a:r>
              <a:rPr lang="en-US" sz="2000" dirty="0" err="1"/>
              <a:t>Rageblade</a:t>
            </a:r>
            <a:endParaRPr lang="en-US" sz="2000" dirty="0"/>
          </a:p>
          <a:p>
            <a:pPr lvl="1"/>
            <a:r>
              <a:rPr lang="en-US" sz="2000" dirty="0" err="1"/>
              <a:t>Statikk</a:t>
            </a:r>
            <a:r>
              <a:rPr lang="en-US" sz="2000" dirty="0"/>
              <a:t> Shiv</a:t>
            </a:r>
          </a:p>
          <a:p>
            <a:pPr lvl="1"/>
            <a:r>
              <a:rPr lang="en-US" sz="2000" dirty="0"/>
              <a:t>Zeke’s Convergence</a:t>
            </a:r>
          </a:p>
          <a:p>
            <a:pPr lvl="1"/>
            <a:r>
              <a:rPr lang="en-US" sz="2000" dirty="0" err="1"/>
              <a:t>Mejai’s</a:t>
            </a:r>
            <a:r>
              <a:rPr lang="en-US" sz="2000" dirty="0"/>
              <a:t> </a:t>
            </a:r>
            <a:r>
              <a:rPr lang="en-US" sz="2000" dirty="0" err="1"/>
              <a:t>Soulstealer</a:t>
            </a:r>
            <a:endParaRPr lang="en-US" sz="2000" dirty="0"/>
          </a:p>
          <a:p>
            <a:pPr lvl="1"/>
            <a:r>
              <a:rPr lang="en-US" sz="2000" dirty="0"/>
              <a:t>Guardian Angel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EFFD3-3584-42AD-AB79-C0143C00F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73" y="5025384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8C2022-AA23-4D32-9589-123440FF2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37" y="5025384"/>
            <a:ext cx="812698" cy="81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A4877A-C83F-4FA0-98EA-C73EB79CE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410" y="5025383"/>
            <a:ext cx="812698" cy="812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8420E7-9C21-4A06-81FE-06339F606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47" y="5003259"/>
            <a:ext cx="812698" cy="812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EFD765-7D1C-4DC5-8739-63D938E4D7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36" y="5905549"/>
            <a:ext cx="812698" cy="812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35ACD4-94E5-47A9-8CF1-E97228FB34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73" y="5905549"/>
            <a:ext cx="812698" cy="812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CD2851-CC12-4ABB-B0E9-CF82C397EE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410" y="5905549"/>
            <a:ext cx="812698" cy="812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7A9724-EE54-4A77-8D8B-2D990B40C7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47" y="5905549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260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C1AAB-C97C-462F-A3CE-018D21EB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5A75-A288-43DF-9297-A5FFECF09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change items based on popularity (pick rate)</a:t>
            </a:r>
          </a:p>
          <a:p>
            <a:r>
              <a:rPr lang="en-US" dirty="0"/>
              <a:t>Timing data</a:t>
            </a:r>
          </a:p>
          <a:p>
            <a:r>
              <a:rPr lang="en-US" dirty="0"/>
              <a:t>Consider the meta</a:t>
            </a:r>
          </a:p>
          <a:p>
            <a:r>
              <a:rPr lang="en-US" dirty="0"/>
              <a:t>Model as a whole should consider champions as well</a:t>
            </a:r>
          </a:p>
          <a:p>
            <a:pPr lvl="1"/>
            <a:r>
              <a:rPr lang="en-US" dirty="0"/>
              <a:t>This adds enormously to the work I would need to do</a:t>
            </a:r>
          </a:p>
          <a:p>
            <a:r>
              <a:rPr lang="en-US" dirty="0"/>
              <a:t>Different ML models?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575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0B19-FA07-4DED-B3D3-AC6C96DF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5DBAD-415F-4ADC-ACF3-329E94BBD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889500"/>
          </a:xfrm>
        </p:spPr>
        <p:txBody>
          <a:bodyPr>
            <a:normAutofit/>
          </a:bodyPr>
          <a:lstStyle/>
          <a:p>
            <a:r>
              <a:rPr lang="en-US" dirty="0"/>
              <a:t>Wanted to find a way to recommend item changes</a:t>
            </a:r>
          </a:p>
          <a:p>
            <a:r>
              <a:rPr lang="en-US" dirty="0"/>
              <a:t>Statistical analysis of win rates</a:t>
            </a:r>
          </a:p>
          <a:p>
            <a:r>
              <a:rPr lang="en-US" dirty="0"/>
              <a:t>Machine learning models to find high- and low- impact items</a:t>
            </a:r>
          </a:p>
          <a:p>
            <a:r>
              <a:rPr lang="en-US" dirty="0"/>
              <a:t>Found 4 items to buff, 4 items to nerf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A5DEF-1623-4E1F-B7D9-354F05C4F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6216"/>
            <a:ext cx="6087423" cy="456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142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386D-43D3-4D1B-A2A8-282882EEC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177D3-BA2D-44D2-9D46-5B43C27F4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093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E61F-1059-42E2-B120-A92726C5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Wrinkle About Tags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03B44F-292C-4AD8-A151-A81C3274B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Tag List</a:t>
            </a:r>
          </a:p>
          <a:p>
            <a:pPr lvl="1"/>
            <a:r>
              <a:rPr lang="en-US" dirty="0"/>
              <a:t>u'[Fighter, Assassin]’</a:t>
            </a:r>
          </a:p>
          <a:p>
            <a:r>
              <a:rPr lang="en-US" dirty="0"/>
              <a:t>Regex</a:t>
            </a:r>
          </a:p>
          <a:p>
            <a:pPr lvl="1"/>
            <a:r>
              <a:rPr lang="en-US" dirty="0"/>
              <a:t>df['tags'] = [</a:t>
            </a:r>
            <a:r>
              <a:rPr lang="en-US" dirty="0" err="1"/>
              <a:t>re.findall</a:t>
            </a:r>
            <a:r>
              <a:rPr lang="en-US" dirty="0"/>
              <a:t>('[A-Za-z]\w*', </a:t>
            </a:r>
            <a:r>
              <a:rPr lang="en-US" dirty="0" err="1"/>
              <a:t>df.loc</a:t>
            </a:r>
            <a:r>
              <a:rPr lang="en-US" dirty="0"/>
              <a:t>[champion, 'tags’])</a:t>
            </a:r>
          </a:p>
          <a:p>
            <a:pPr marL="457200" lvl="1" indent="0">
              <a:buNone/>
            </a:pPr>
            <a:r>
              <a:rPr lang="en-US" dirty="0"/>
              <a:t>					      for champion in </a:t>
            </a:r>
            <a:r>
              <a:rPr lang="en-US" dirty="0" err="1"/>
              <a:t>df.index</a:t>
            </a:r>
            <a:r>
              <a:rPr lang="en-US" dirty="0"/>
              <a:t>]</a:t>
            </a:r>
          </a:p>
          <a:p>
            <a:r>
              <a:rPr lang="en-US" dirty="0"/>
              <a:t>Final Tag List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u'Fighter</a:t>
            </a:r>
            <a:r>
              <a:rPr lang="en-US" dirty="0"/>
              <a:t>', </a:t>
            </a:r>
            <a:r>
              <a:rPr lang="en-US" dirty="0" err="1"/>
              <a:t>u'Assassin</a:t>
            </a:r>
            <a:r>
              <a:rPr lang="en-US" dirty="0"/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34258777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E5E8-0824-4B3E-BF32-7C2F35EA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Champion Spread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9AD4A-6450-4828-BDD7-23A2F9AAB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How many unique champions buy an item</a:t>
            </a:r>
          </a:p>
          <a:p>
            <a:pPr lvl="1"/>
            <a:r>
              <a:rPr lang="en-US" dirty="0"/>
              <a:t>141 champions total</a:t>
            </a:r>
          </a:p>
          <a:p>
            <a:pPr lvl="1"/>
            <a:r>
              <a:rPr lang="en-US" dirty="0"/>
              <a:t>Low spread = low flexibility</a:t>
            </a:r>
          </a:p>
          <a:p>
            <a:pPr lvl="1"/>
            <a:r>
              <a:rPr lang="en-US" dirty="0"/>
              <a:t>High spread = excessive flexibility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0F4F7-8E0B-4D70-B08A-B08A4FB7D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4738"/>
            <a:ext cx="5748338" cy="38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750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EEE5A-C6BB-488F-BB18-28E43D8F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Unmasked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4107-7407-414F-9B73-D82099538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 figured that this masking pushes win rates towards 0.50</a:t>
            </a:r>
          </a:p>
          <a:p>
            <a:r>
              <a:rPr lang="en-US" dirty="0"/>
              <a:t>Unmasking pushes win rates away from 0.50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65C0C-94C6-47AE-9359-6506FE0DD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617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D0D9-C0B5-4A82-AF88-51E6F64DE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by Item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83CBF-CE4A-46D8-97FF-C8C9179A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Items can be grouped into sets based on the bonuses they give</a:t>
            </a:r>
          </a:p>
          <a:p>
            <a:r>
              <a:rPr lang="en-US" dirty="0"/>
              <a:t>Example tags:</a:t>
            </a:r>
          </a:p>
          <a:p>
            <a:pPr lvl="1"/>
            <a:r>
              <a:rPr lang="en-US" dirty="0"/>
              <a:t>Damage</a:t>
            </a:r>
          </a:p>
          <a:p>
            <a:pPr lvl="1"/>
            <a:r>
              <a:rPr lang="en-US" dirty="0" err="1"/>
              <a:t>SpellDamage</a:t>
            </a:r>
            <a:endParaRPr lang="en-US" dirty="0"/>
          </a:p>
          <a:p>
            <a:pPr lvl="1"/>
            <a:r>
              <a:rPr lang="en-US" dirty="0"/>
              <a:t>Health</a:t>
            </a:r>
          </a:p>
          <a:p>
            <a:pPr lvl="1"/>
            <a:r>
              <a:rPr lang="en-US" dirty="0"/>
              <a:t>Armor</a:t>
            </a:r>
          </a:p>
          <a:p>
            <a:pPr lvl="1"/>
            <a:r>
              <a:rPr lang="en-US" dirty="0" err="1"/>
              <a:t>SpellBlock</a:t>
            </a:r>
            <a:endParaRPr lang="en-US" dirty="0"/>
          </a:p>
          <a:p>
            <a:pPr lvl="1"/>
            <a:r>
              <a:rPr lang="en-US" dirty="0" err="1"/>
              <a:t>AttackSpeed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76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62E2622-D679-430E-93A9-C6299EB74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00038"/>
              </p:ext>
            </p:extLst>
          </p:nvPr>
        </p:nvGraphicFramePr>
        <p:xfrm>
          <a:off x="835621" y="1476570"/>
          <a:ext cx="4468263" cy="4371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9421">
                  <a:extLst>
                    <a:ext uri="{9D8B030D-6E8A-4147-A177-3AD203B41FA5}">
                      <a16:colId xmlns:a16="http://schemas.microsoft.com/office/drawing/2014/main" val="3381907866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2796758363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3667618935"/>
                    </a:ext>
                  </a:extLst>
                </a:gridCol>
              </a:tblGrid>
              <a:tr h="7286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Blue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Red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406822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Riven</a:t>
                      </a:r>
                    </a:p>
                    <a:p>
                      <a:r>
                        <a:rPr lang="en-US" sz="1600" dirty="0"/>
                        <a:t>(Fighter)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Sion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720540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Jarvan</a:t>
                      </a:r>
                      <a:r>
                        <a:rPr lang="en-US" dirty="0"/>
                        <a:t> IV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Sejuani</a:t>
                      </a:r>
                      <a:endParaRPr lang="en-US" dirty="0"/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58583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Syndra</a:t>
                      </a:r>
                      <a:endParaRPr lang="en-US" dirty="0"/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Lux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0195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Tristana</a:t>
                      </a:r>
                      <a:endParaRPr lang="en-US" dirty="0"/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 Carry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Twitch</a:t>
                      </a:r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74556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Brand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Rakan</a:t>
                      </a:r>
                      <a:endParaRPr lang="en-US" dirty="0"/>
                    </a:p>
                    <a:p>
                      <a:r>
                        <a:rPr lang="en-US" sz="1400" dirty="0"/>
                        <a:t>(Support)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7129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43F15F-82E8-4F07-A258-941D21BE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Champion and Teams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DEA4E6-F462-46AE-82E3-D4260F015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2282884"/>
            <a:ext cx="439525" cy="43952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C7ABFE-A4A5-4FDF-B3B0-7EEBC0F74EB6}"/>
              </a:ext>
            </a:extLst>
          </p:cNvPr>
          <p:cNvSpPr txBox="1"/>
          <p:nvPr/>
        </p:nvSpPr>
        <p:spPr>
          <a:xfrm>
            <a:off x="5742691" y="1476570"/>
            <a:ext cx="60159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Each champion has unique 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Starting map positions for champions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Maximize team gold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Various roles / archetypes for champions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Assassin, Fighter, Mage, Marksman, Support, Tank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Archetype generally determines the kinds of items you buy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046330-E736-4E2A-BB9B-6F8B0A597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015654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75F2BA-924F-4F83-AA88-FED6508E27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4473168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3D8EDC-AEA0-462A-9ED3-1F0E239C7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015654"/>
            <a:ext cx="439525" cy="439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41BD52-5B91-42DF-978F-98744FD0EE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2286897"/>
            <a:ext cx="439525" cy="4395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80C77B-18A7-48EA-8255-95FAA34CC2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744411"/>
            <a:ext cx="439525" cy="4395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E03641-7A00-41D9-9A80-3816943159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744411"/>
            <a:ext cx="439525" cy="4395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6B46D5-214E-43D0-BCBD-B4186A2831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4473168"/>
            <a:ext cx="439525" cy="4395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3DBC84-87CD-42EF-A2CB-6D03A1316D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5201925"/>
            <a:ext cx="439525" cy="4395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42A146-21AE-454E-BBE0-AA7E93F7A4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5201925"/>
            <a:ext cx="439525" cy="43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545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B8207-3CB8-4BE7-975F-0D8EE04D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Rate vs Tag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7EFB0A-5CFA-478A-B8CC-321D5BE5B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53" y="365124"/>
            <a:ext cx="6380747" cy="6380747"/>
          </a:xfrm>
        </p:spPr>
      </p:pic>
    </p:spTree>
    <p:extLst>
      <p:ext uri="{BB962C8B-B14F-4D97-AF65-F5344CB8AC3E}">
        <p14:creationId xmlns:p14="http://schemas.microsoft.com/office/powerpoint/2010/main" val="4288878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D446-F575-493C-91A5-B21B73209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Rate Per Tag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AC9542-1D00-47A4-8925-EA07DEB06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0373"/>
            <a:ext cx="6943503" cy="520762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18B6A5-B684-4FA0-AF02-48E71C79B56E}"/>
              </a:ext>
            </a:extLst>
          </p:cNvPr>
          <p:cNvSpPr txBox="1"/>
          <p:nvPr/>
        </p:nvSpPr>
        <p:spPr>
          <a:xfrm>
            <a:off x="7781703" y="1506022"/>
            <a:ext cx="38006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win rate for all items of the 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Std deviation of the win rate for the tags’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8078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2CC1-6BBC-4F46-AAF5-2CB78034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Summoner Spells (Smite Specifically)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660F4-A795-4D1C-B9DC-9349088AC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77183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Flash</a:t>
            </a:r>
          </a:p>
          <a:p>
            <a:r>
              <a:rPr lang="en-US" dirty="0"/>
              <a:t>Ghost</a:t>
            </a:r>
          </a:p>
          <a:p>
            <a:r>
              <a:rPr lang="en-US" dirty="0"/>
              <a:t>Heal</a:t>
            </a:r>
          </a:p>
          <a:p>
            <a:r>
              <a:rPr lang="en-US" dirty="0"/>
              <a:t>Ignite</a:t>
            </a:r>
          </a:p>
          <a:p>
            <a:r>
              <a:rPr lang="en-US" dirty="0"/>
              <a:t>Teleport</a:t>
            </a:r>
          </a:p>
          <a:p>
            <a:r>
              <a:rPr lang="en-US" dirty="0"/>
              <a:t>Exhaust</a:t>
            </a:r>
          </a:p>
          <a:p>
            <a:r>
              <a:rPr lang="en-US" dirty="0"/>
              <a:t>Smite</a:t>
            </a:r>
          </a:p>
          <a:p>
            <a:r>
              <a:rPr lang="en-US" dirty="0"/>
              <a:t>Cleanse</a:t>
            </a:r>
          </a:p>
          <a:p>
            <a:r>
              <a:rPr lang="en-US" dirty="0"/>
              <a:t>Barrier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7B3298-D755-444D-B532-585F5826B3F4}"/>
              </a:ext>
            </a:extLst>
          </p:cNvPr>
          <p:cNvSpPr txBox="1">
            <a:spLocks/>
          </p:cNvSpPr>
          <p:nvPr/>
        </p:nvSpPr>
        <p:spPr>
          <a:xfrm>
            <a:off x="2602637" y="1825625"/>
            <a:ext cx="67810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Smite is required for </a:t>
            </a:r>
            <a:r>
              <a:rPr lang="en-US" dirty="0" err="1"/>
              <a:t>Junglers</a:t>
            </a:r>
            <a:endParaRPr lang="en-US" dirty="0"/>
          </a:p>
          <a:p>
            <a:r>
              <a:rPr lang="en-US" dirty="0"/>
              <a:t>Jungle items cannot be purchased if the summoner does not have smite</a:t>
            </a:r>
          </a:p>
          <a:p>
            <a:r>
              <a:rPr lang="en-US" dirty="0"/>
              <a:t>Jungle items grant bonus gold and experience when jungle monsters are slain</a:t>
            </a:r>
          </a:p>
          <a:p>
            <a:pPr lvl="1"/>
            <a:r>
              <a:rPr lang="en-US" dirty="0" err="1"/>
              <a:t>Jungling</a:t>
            </a:r>
            <a:r>
              <a:rPr lang="en-US" dirty="0"/>
              <a:t> is not viable without a jungle item</a:t>
            </a:r>
          </a:p>
        </p:txBody>
      </p:sp>
    </p:spTree>
    <p:extLst>
      <p:ext uri="{BB962C8B-B14F-4D97-AF65-F5344CB8AC3E}">
        <p14:creationId xmlns:p14="http://schemas.microsoft.com/office/powerpoint/2010/main" val="19439155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F83D-D17E-4CF1-9B06-FD57E6CE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Jungle Items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A1C810-E421-4C3A-ACC0-133F8CB88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5" y="2487738"/>
            <a:ext cx="5487650" cy="3658433"/>
          </a:xfr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C665116C-DFA0-456E-BA10-6B7339146B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22"/>
          <a:stretch/>
        </p:blipFill>
        <p:spPr>
          <a:xfrm>
            <a:off x="837575" y="1806701"/>
            <a:ext cx="6943503" cy="681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653742-6E4B-4394-BB27-9FC2810DF310}"/>
              </a:ext>
            </a:extLst>
          </p:cNvPr>
          <p:cNvSpPr txBox="1"/>
          <p:nvPr/>
        </p:nvSpPr>
        <p:spPr>
          <a:xfrm>
            <a:off x="6096001" y="2603751"/>
            <a:ext cx="5551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My initial thought was that the avg win rate would be 0.50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Focusing on full items, it made sense that most win rates would be higher than 0.50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Jungle items do not follow this trend, but instead sit around 0.50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One player per team builds a jungle item, almost always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Incomplete jungle items are uncommon.</a:t>
            </a:r>
          </a:p>
        </p:txBody>
      </p:sp>
    </p:spTree>
    <p:extLst>
      <p:ext uri="{BB962C8B-B14F-4D97-AF65-F5344CB8AC3E}">
        <p14:creationId xmlns:p14="http://schemas.microsoft.com/office/powerpoint/2010/main" val="3272122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7BC18-B4E0-4A24-A79E-8A0230A9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BC6A5-38B3-4BCE-8026-8AC72FC44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869322"/>
          </a:xfrm>
        </p:spPr>
        <p:txBody>
          <a:bodyPr>
            <a:normAutofit/>
          </a:bodyPr>
          <a:lstStyle/>
          <a:p>
            <a:r>
              <a:rPr lang="en-US" dirty="0"/>
              <a:t>How do the feature coefficients compare to the first LR?</a:t>
            </a:r>
          </a:p>
          <a:p>
            <a:r>
              <a:rPr lang="en-US" dirty="0"/>
              <a:t>Very similar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5899AA-9F1C-4DDA-A25B-F6682B2F0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79" y="3191915"/>
            <a:ext cx="5501600" cy="3300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298A1D-17B5-4648-B2CE-41E1275A3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200" y="1406498"/>
            <a:ext cx="5501600" cy="330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72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1C81-50B8-4E35-AE72-DCD4CBA2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Item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367C0-5134-4E62-A3F5-D9FD017C5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61954"/>
          </a:xfrm>
        </p:spPr>
        <p:txBody>
          <a:bodyPr/>
          <a:lstStyle/>
          <a:p>
            <a:r>
              <a:rPr lang="en-US" dirty="0"/>
              <a:t>Stronger / more expensive items should have higher impact</a:t>
            </a:r>
          </a:p>
          <a:p>
            <a:r>
              <a:rPr lang="en-US" dirty="0"/>
              <a:t>Normalize feature coefficients by item cost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273BC-BCFF-40E9-80FC-93CA8A62D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95" y="2887577"/>
            <a:ext cx="5293895" cy="3970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7F200-5A7C-4F0F-A439-2DFF0E475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87578"/>
            <a:ext cx="5293895" cy="39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1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Make your champion stronger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Level up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Buy items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</p:txBody>
      </p:sp>
    </p:spTree>
    <p:extLst>
      <p:ext uri="{BB962C8B-B14F-4D97-AF65-F5344CB8AC3E}">
        <p14:creationId xmlns:p14="http://schemas.microsoft.com/office/powerpoint/2010/main" val="4124470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2023</TotalTime>
  <Words>2897</Words>
  <Application>Microsoft Office PowerPoint</Application>
  <PresentationFormat>Widescreen</PresentationFormat>
  <Paragraphs>707</Paragraphs>
  <Slides>85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9" baseType="lpstr">
      <vt:lpstr>Arial</vt:lpstr>
      <vt:lpstr>Calibri</vt:lpstr>
      <vt:lpstr>Calibri Light</vt:lpstr>
      <vt:lpstr>Office Theme</vt:lpstr>
      <vt:lpstr>League of Legends Item Balancing Recommendations</vt:lpstr>
      <vt:lpstr>Outline</vt:lpstr>
      <vt:lpstr>Outline</vt:lpstr>
      <vt:lpstr>League of Legends: The Map</vt:lpstr>
      <vt:lpstr>League of Legends: The Objective</vt:lpstr>
      <vt:lpstr>League of Legends: Towers</vt:lpstr>
      <vt:lpstr>League of Legends: Minions</vt:lpstr>
      <vt:lpstr>League of Legends: Champion and Teams</vt:lpstr>
      <vt:lpstr>League of Legends: Playing the Game</vt:lpstr>
      <vt:lpstr>League of Legends: Playing the Game</vt:lpstr>
      <vt:lpstr>League of Legends: Playing the Game</vt:lpstr>
      <vt:lpstr>League of Legends: Playing the Game</vt:lpstr>
      <vt:lpstr>League of Legends: Playing the Game</vt:lpstr>
      <vt:lpstr>League of Legends: Playing the Game</vt:lpstr>
      <vt:lpstr>Outline</vt:lpstr>
      <vt:lpstr>Why should you change the game at all?</vt:lpstr>
      <vt:lpstr>Problem Statement</vt:lpstr>
      <vt:lpstr>Outline</vt:lpstr>
      <vt:lpstr>“Static” Data</vt:lpstr>
      <vt:lpstr>Match Data</vt:lpstr>
      <vt:lpstr>Dataframes</vt:lpstr>
      <vt:lpstr>Item Stats: Win Rate</vt:lpstr>
      <vt:lpstr>Item Stats: Win Rate</vt:lpstr>
      <vt:lpstr>Item Stats: Win Rate vs Item Cost</vt:lpstr>
      <vt:lpstr>Item Stats: Pick Rate</vt:lpstr>
      <vt:lpstr>Pick Rate vs Win Rate</vt:lpstr>
      <vt:lpstr>Final Item Dataset</vt:lpstr>
      <vt:lpstr>Final Item Dataset</vt:lpstr>
      <vt:lpstr>Final Item Dataset</vt:lpstr>
      <vt:lpstr>Final Item Dataset</vt:lpstr>
      <vt:lpstr>Final Item Win Rates</vt:lpstr>
      <vt:lpstr>Outline</vt:lpstr>
      <vt:lpstr>Statistics: Abnormal Win Rates</vt:lpstr>
      <vt:lpstr>Statistics: Abnormal Win Rates</vt:lpstr>
      <vt:lpstr>Statistics: Abnormal Win Rates</vt:lpstr>
      <vt:lpstr>Statistics: Junglers</vt:lpstr>
      <vt:lpstr>Statistics: Jungle Items</vt:lpstr>
      <vt:lpstr>Statistics: Jungle Items</vt:lpstr>
      <vt:lpstr>Statistics: Win Rate Noise</vt:lpstr>
      <vt:lpstr>Statistics: Win Rate Noise</vt:lpstr>
      <vt:lpstr>Statistics: Unmask Win Rates</vt:lpstr>
      <vt:lpstr>Statistics: Unmasked Win Rates</vt:lpstr>
      <vt:lpstr>Statistics: Abnormal Win Rates</vt:lpstr>
      <vt:lpstr>Statistics: Abnormal Win Rates 2.0</vt:lpstr>
      <vt:lpstr>Statistics: Results</vt:lpstr>
      <vt:lpstr>Outline</vt:lpstr>
      <vt:lpstr>Machine Learning: Considerations</vt:lpstr>
      <vt:lpstr>Machine Learning: Random Forests</vt:lpstr>
      <vt:lpstr>Machine Learning: Considerations</vt:lpstr>
      <vt:lpstr>Machine Learning: Feature Generation</vt:lpstr>
      <vt:lpstr>Machine Learning: Random Forests 2.0</vt:lpstr>
      <vt:lpstr>Machine Learning: Random Forests 2.0</vt:lpstr>
      <vt:lpstr>Machine Learning: Random Forests 2.0</vt:lpstr>
      <vt:lpstr>Machine Learning: Logistic Regression</vt:lpstr>
      <vt:lpstr>Machine Learning: Logistic Regression</vt:lpstr>
      <vt:lpstr>Machine Learning: Logistic Regression</vt:lpstr>
      <vt:lpstr>Machine Learning: Logistic Regression</vt:lpstr>
      <vt:lpstr>Machine Learning: Comparing Models</vt:lpstr>
      <vt:lpstr>Machine Learning: Compare to my Statistics</vt:lpstr>
      <vt:lpstr>Machine Learning: Compare to my Statistics</vt:lpstr>
      <vt:lpstr>Machine Learning: Compare to my Statistics</vt:lpstr>
      <vt:lpstr>Machine Learning: Bias Problems?</vt:lpstr>
      <vt:lpstr>Machine Learning: Logistic Regression 2.0</vt:lpstr>
      <vt:lpstr>Machine Learning: Logistic Regression 2.0</vt:lpstr>
      <vt:lpstr>Machine Learning: Compare to my Statistics 2.0</vt:lpstr>
      <vt:lpstr>Outline</vt:lpstr>
      <vt:lpstr>What should I recommend?</vt:lpstr>
      <vt:lpstr>Recommendations: Items that are Too Weak</vt:lpstr>
      <vt:lpstr>Recommendations: Items that are Too Weak 2.0</vt:lpstr>
      <vt:lpstr>Recommendations: Items that are Too Strong</vt:lpstr>
      <vt:lpstr>Recommendations: Items that are Too Strong 2.0</vt:lpstr>
      <vt:lpstr>Recommendations: Final</vt:lpstr>
      <vt:lpstr>Room for Improvement</vt:lpstr>
      <vt:lpstr>Conclusions</vt:lpstr>
      <vt:lpstr>Backup Slides</vt:lpstr>
      <vt:lpstr>Wrinkle About Tags</vt:lpstr>
      <vt:lpstr>Item Stats: Champion Spread</vt:lpstr>
      <vt:lpstr>Statistics: Unmasked Win Rates</vt:lpstr>
      <vt:lpstr>Aggregate by Item Tags</vt:lpstr>
      <vt:lpstr>Pick Rate vs Tag</vt:lpstr>
      <vt:lpstr>Win Rate Per Tag</vt:lpstr>
      <vt:lpstr>Summoner Spells (Smite Specifically)</vt:lpstr>
      <vt:lpstr>Statistics: Jungle Items</vt:lpstr>
      <vt:lpstr>Machine Learning: Logistic Regression 2.0</vt:lpstr>
      <vt:lpstr>Machine Learning: Item Costs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League of Legends Item Balancing Recommendations</dc:title>
  <dc:creator>Seb Alvis</dc:creator>
  <cp:lastModifiedBy>Seb Alvis</cp:lastModifiedBy>
  <cp:revision>144</cp:revision>
  <dcterms:created xsi:type="dcterms:W3CDTF">2018-12-10T00:03:21Z</dcterms:created>
  <dcterms:modified xsi:type="dcterms:W3CDTF">2019-04-24T21:33:20Z</dcterms:modified>
</cp:coreProperties>
</file>